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674" r:id="rId3"/>
    <p:sldMasterId id="2147483661" r:id="rId4"/>
  </p:sldMasterIdLst>
  <p:notesMasterIdLst>
    <p:notesMasterId r:id="rId108"/>
  </p:notesMasterIdLst>
  <p:handoutMasterIdLst>
    <p:handoutMasterId r:id="rId109"/>
  </p:handoutMasterIdLst>
  <p:sldIdLst>
    <p:sldId id="264" r:id="rId5"/>
    <p:sldId id="263" r:id="rId6"/>
    <p:sldId id="265" r:id="rId7"/>
    <p:sldId id="266" r:id="rId8"/>
    <p:sldId id="276" r:id="rId9"/>
    <p:sldId id="269" r:id="rId10"/>
    <p:sldId id="267" r:id="rId11"/>
    <p:sldId id="268" r:id="rId12"/>
    <p:sldId id="289" r:id="rId13"/>
    <p:sldId id="278" r:id="rId14"/>
    <p:sldId id="279" r:id="rId15"/>
    <p:sldId id="280" r:id="rId16"/>
    <p:sldId id="281" r:id="rId17"/>
    <p:sldId id="282" r:id="rId18"/>
    <p:sldId id="290" r:id="rId19"/>
    <p:sldId id="291" r:id="rId20"/>
    <p:sldId id="292" r:id="rId21"/>
    <p:sldId id="283" r:id="rId22"/>
    <p:sldId id="270" r:id="rId23"/>
    <p:sldId id="284" r:id="rId24"/>
    <p:sldId id="285" r:id="rId25"/>
    <p:sldId id="286" r:id="rId26"/>
    <p:sldId id="294" r:id="rId27"/>
    <p:sldId id="295" r:id="rId28"/>
    <p:sldId id="296" r:id="rId29"/>
    <p:sldId id="297" r:id="rId30"/>
    <p:sldId id="298" r:id="rId31"/>
    <p:sldId id="299" r:id="rId32"/>
    <p:sldId id="287" r:id="rId33"/>
    <p:sldId id="288" r:id="rId34"/>
    <p:sldId id="369" r:id="rId35"/>
    <p:sldId id="371" r:id="rId36"/>
    <p:sldId id="370" r:id="rId37"/>
    <p:sldId id="300" r:id="rId38"/>
    <p:sldId id="303" r:id="rId39"/>
    <p:sldId id="302" r:id="rId40"/>
    <p:sldId id="304" r:id="rId41"/>
    <p:sldId id="305" r:id="rId42"/>
    <p:sldId id="306" r:id="rId43"/>
    <p:sldId id="307" r:id="rId44"/>
    <p:sldId id="311" r:id="rId45"/>
    <p:sldId id="312" r:id="rId46"/>
    <p:sldId id="313" r:id="rId47"/>
    <p:sldId id="314" r:id="rId48"/>
    <p:sldId id="321" r:id="rId49"/>
    <p:sldId id="322" r:id="rId50"/>
    <p:sldId id="271" r:id="rId51"/>
    <p:sldId id="317" r:id="rId52"/>
    <p:sldId id="323" r:id="rId53"/>
    <p:sldId id="324" r:id="rId54"/>
    <p:sldId id="325" r:id="rId55"/>
    <p:sldId id="326" r:id="rId56"/>
    <p:sldId id="327" r:id="rId57"/>
    <p:sldId id="328" r:id="rId58"/>
    <p:sldId id="272" r:id="rId59"/>
    <p:sldId id="319" r:id="rId60"/>
    <p:sldId id="318" r:id="rId61"/>
    <p:sldId id="329" r:id="rId62"/>
    <p:sldId id="330" r:id="rId63"/>
    <p:sldId id="273" r:id="rId64"/>
    <p:sldId id="334" r:id="rId65"/>
    <p:sldId id="331" r:id="rId66"/>
    <p:sldId id="332" r:id="rId67"/>
    <p:sldId id="333" r:id="rId68"/>
    <p:sldId id="27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20" r:id="rId78"/>
    <p:sldId id="344" r:id="rId79"/>
    <p:sldId id="343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3" r:id="rId88"/>
    <p:sldId id="352" r:id="rId89"/>
    <p:sldId id="310" r:id="rId90"/>
    <p:sldId id="309" r:id="rId91"/>
    <p:sldId id="362" r:id="rId92"/>
    <p:sldId id="354" r:id="rId93"/>
    <p:sldId id="277" r:id="rId94"/>
    <p:sldId id="361" r:id="rId95"/>
    <p:sldId id="363" r:id="rId96"/>
    <p:sldId id="355" r:id="rId97"/>
    <p:sldId id="356" r:id="rId98"/>
    <p:sldId id="357" r:id="rId99"/>
    <p:sldId id="364" r:id="rId100"/>
    <p:sldId id="365" r:id="rId101"/>
    <p:sldId id="358" r:id="rId102"/>
    <p:sldId id="366" r:id="rId103"/>
    <p:sldId id="359" r:id="rId104"/>
    <p:sldId id="360" r:id="rId105"/>
    <p:sldId id="368" r:id="rId106"/>
    <p:sldId id="367" r:id="rId107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F47D"/>
    <a:srgbClr val="42752D"/>
    <a:srgbClr val="B4621E"/>
    <a:srgbClr val="B8551E"/>
    <a:srgbClr val="F69240"/>
    <a:srgbClr val="3ADE3E"/>
    <a:srgbClr val="1FBB23"/>
    <a:srgbClr val="FF66CC"/>
    <a:srgbClr val="CC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110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6AE2B-CD24-4552-B65F-65BB179E4BB4}" type="datetimeFigureOut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C1C28-BA5F-46C5-999B-81AD737EF4A3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95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82C05-D923-4700-B6A8-51282BA6D92F}" type="datetimeFigureOut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667F5-5F2F-469B-8C20-7A9FE975C0E6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jdelijke aanduiding voor koptekst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9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Ruimtelijke tendensen: bv. verschil centrum/platteland of</a:t>
            </a:r>
            <a:r>
              <a:rPr lang="nl-BE" baseline="0" dirty="0" smtClean="0"/>
              <a:t> verschillen tussen deelgemeenten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67F5-5F2F-469B-8C20-7A9FE975C0E6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9849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Half uur naar Aalst</a:t>
            </a:r>
            <a:r>
              <a:rPr lang="nl-BE" baseline="0" dirty="0" smtClean="0"/>
              <a:t> met auto (= dichtstbijzijnde centrumstad)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667F5-5F2F-469B-8C20-7A9FE975C0E6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64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A9C4A4B-FD01-4A39-8FA5-F76EB2814DE6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z="280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Klik om de stijl te bewerken</a:t>
            </a:r>
            <a:endParaRPr lang="nl-BE" sz="28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ijdelijke aanduiding voor tekst 2"/>
          <p:cNvSpPr>
            <a:spLocks noGrp="1"/>
          </p:cNvSpPr>
          <p:nvPr>
            <p:ph idx="1"/>
          </p:nvPr>
        </p:nvSpPr>
        <p:spPr>
          <a:xfrm>
            <a:off x="1331640" y="2204864"/>
            <a:ext cx="7355160" cy="363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lvl="0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Klik om de modelstijlen te bewerken</a:t>
            </a:r>
          </a:p>
          <a:p>
            <a:pPr lvl="1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Tweede niveau</a:t>
            </a:r>
          </a:p>
          <a:p>
            <a:pPr lvl="2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Derde niveau</a:t>
            </a:r>
          </a:p>
          <a:p>
            <a:pPr lvl="3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Vierde niveau</a:t>
            </a:r>
          </a:p>
          <a:p>
            <a:pPr lvl="4"/>
            <a:r>
              <a:rPr lang="nl-NL" sz="24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Vijfde niveau</a:t>
            </a:r>
            <a:endParaRPr lang="nl-BE" dirty="0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467544" y="6270409"/>
            <a:ext cx="8280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01" y="6406987"/>
            <a:ext cx="1257463" cy="3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6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433356-2895-4B59-9E75-582F8F46D82D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53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D677C3-ED91-41B1-8D07-0824953F2092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272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BF2E0-CAEF-4382-A3A6-C4E21CE5ABB2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122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5B80C7-0D1D-4663-A1E2-50C0BB2EA8A9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9797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291122-ADAD-40AC-9E21-91B8CD05DA3A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8912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B3D614F-A756-4BDD-9EB3-28270B3C797A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9363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0D7553-2EC4-4329-8D01-7BE05DC98720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440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2872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76E86-6DCA-4CE4-8935-A219184FF88D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4372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E89EB-98C5-42B8-BDA4-DDDBCA0EF629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D26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FC8D-9A03-47D4-8B39-829C62790F0D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32" y="-99392"/>
            <a:ext cx="9649072" cy="705678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04864"/>
            <a:ext cx="6674523" cy="1774496"/>
          </a:xfrm>
          <a:prstGeom prst="rect">
            <a:avLst/>
          </a:prstGeom>
          <a:effectLst>
            <a:outerShdw blurRad="50800" dist="38100" dir="2700000" sx="1000" sy="1000" algn="tl" rotWithShape="0">
              <a:prstClr val="black"/>
            </a:outerShdw>
            <a:reflection blurRad="63500" stA="0" endPos="5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71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E829-3F8D-4063-B99A-4EA0B5BC6D8A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2EBA1-87C7-45A6-B148-58748A184550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44BDA-D11B-4CFD-A394-9D514B1146E7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41D7-F807-46EC-BA8C-82F34FB6E342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955CF-AE0D-422D-BD44-513E68BEEF96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DE38-AB32-4CED-ADAE-8A5859C124D4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572B-BA5E-474F-B7B5-E8C1BF1B7D87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E0CB1-9A53-450B-827A-4CB9F8A8818B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4858B-758C-4208-B256-C93CE6B87BC1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7BC8-35B6-48D6-8C86-D8CE0E956EFD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6E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467544" y="6270409"/>
            <a:ext cx="8280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01" y="6406987"/>
            <a:ext cx="1257463" cy="3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41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A8B73-28E6-427D-8DBD-B31483687D31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767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9EC21-6F25-421A-85B1-6BF3009E9D8A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7140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04EF-CF25-4CCA-B561-F8579C7FD44E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7646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B82D-8280-46E3-A06E-84E0E1490293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671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5D77-D0A0-438D-918F-72F16BDFE836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5507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53CF-8790-4420-A152-586683ECD333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6934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831C-AC76-49AC-90FB-8454C2B502C2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674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D62B2-DD39-43CD-99DD-E75BD4A932DA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3475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9847-0280-43A0-80F9-F4B54A413FD1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743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13BD-8BAF-4ABB-9A88-101E81477073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2133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+ da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6E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467544" y="6270409"/>
            <a:ext cx="8280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01" y="6406987"/>
            <a:ext cx="1257463" cy="334381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DA47A-CABF-4550-B31B-1716AE3B8ECC}" type="datetime1">
              <a:rPr lang="nl-BE" smtClean="0"/>
              <a:pPr/>
              <a:t>19/05/2015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6741630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26782-3277-45CA-8204-1EE7A105CDC8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6870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B9091-FE50-4AA4-94E9-9C038CA496FE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5062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D18BC-4B43-4F40-A1A2-852591CA02C2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887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14CB-AE7E-4A45-945E-3946DCC2F11C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1129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30E6-A7F3-4A31-9B85-549B4E2C68EB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3038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4C438-02BA-46DC-A5C0-BE4B13DCCDA7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3280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1B45-9C1B-418C-AD6E-D29A05DC93BF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3356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3A3EB-90FD-488A-BE65-5CBF693A3B3A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5082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5B43-65FB-4AEE-A7B6-889460659623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7667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B7A6C-E709-4DB1-B3AE-84713185EC71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55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 + pagina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6E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467544" y="6270409"/>
            <a:ext cx="8280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01" y="6406987"/>
            <a:ext cx="1257463" cy="334381"/>
          </a:xfrm>
          <a:prstGeom prst="rect">
            <a:avLst/>
          </a:prstGeom>
        </p:spPr>
      </p:pic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E76692-4177-4A1F-BF03-F95C5F6B06C4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6741630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5D143-4658-464F-B939-910A4C1996FA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9838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C7ED-66B8-4055-8FF4-05145499ABB2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22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 + datum + pagina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26E2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467544" y="6270409"/>
            <a:ext cx="828092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01" y="6406987"/>
            <a:ext cx="1257463" cy="334381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042EF3-2C86-4B7B-8DF1-886182E077AD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16741630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rgbClr val="D26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066793"/>
            <a:ext cx="7772400" cy="1362075"/>
          </a:xfrm>
        </p:spPr>
        <p:txBody>
          <a:bodyPr anchor="t">
            <a:noAutofit/>
          </a:bodyPr>
          <a:lstStyle>
            <a:lvl1pPr algn="l">
              <a:defRPr sz="6000" b="0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A4DBD3-A3DC-4734-BFB3-336F351886F3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455683"/>
            <a:ext cx="1074565" cy="285685"/>
          </a:xfrm>
          <a:prstGeom prst="rect">
            <a:avLst/>
          </a:prstGeom>
          <a:effectLst>
            <a:outerShdw blurRad="139700" dist="50800" sx="1000" sy="1000" algn="ctr" rotWithShape="0">
              <a:srgbClr val="000000"/>
            </a:outerShdw>
            <a:reflection blurRad="63500" stA="0" endPos="50000" dir="5400000" sy="-100000" algn="bl" rotWithShape="0"/>
          </a:effectLst>
        </p:spPr>
      </p:pic>
      <p:cxnSp>
        <p:nvCxnSpPr>
          <p:cNvPr id="8" name="Rechte verbindingslijn 7"/>
          <p:cNvCxnSpPr/>
          <p:nvPr userDrawn="1"/>
        </p:nvCxnSpPr>
        <p:spPr>
          <a:xfrm>
            <a:off x="467544" y="6309320"/>
            <a:ext cx="82089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0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rgbClr val="D26E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066793"/>
            <a:ext cx="7772400" cy="1362075"/>
          </a:xfrm>
        </p:spPr>
        <p:txBody>
          <a:bodyPr anchor="t">
            <a:noAutofit/>
          </a:bodyPr>
          <a:lstStyle>
            <a:lvl1pPr algn="l">
              <a:defRPr sz="6000" b="0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455683"/>
            <a:ext cx="1074565" cy="285685"/>
          </a:xfrm>
          <a:prstGeom prst="rect">
            <a:avLst/>
          </a:prstGeom>
          <a:effectLst>
            <a:outerShdw blurRad="139700" dist="50800" sx="1000" sy="1000" algn="ctr" rotWithShape="0">
              <a:srgbClr val="000000"/>
            </a:outerShdw>
            <a:reflection blurRad="63500" stA="0" endPos="50000" dir="5400000" sy="-100000" algn="bl" rotWithShape="0"/>
          </a:effectLst>
        </p:spPr>
      </p:pic>
      <p:cxnSp>
        <p:nvCxnSpPr>
          <p:cNvPr id="8" name="Rechte verbindingslijn 7"/>
          <p:cNvCxnSpPr/>
          <p:nvPr userDrawn="1"/>
        </p:nvCxnSpPr>
        <p:spPr>
          <a:xfrm>
            <a:off x="467544" y="6309320"/>
            <a:ext cx="82089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0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638318-0CDD-4080-A743-A5EF7E0B186C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3627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z="28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Klik om een titel te maken</a:t>
            </a:r>
            <a:endParaRPr lang="nl-BE" sz="28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15616" y="2204864"/>
            <a:ext cx="7571184" cy="363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BE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Klik om een subtitel te maken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0D53D2-F34F-4AF8-8253-DCE9DFF369E3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A62F91-0789-4269-829E-EA3AFF8DB657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176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50" r:id="rId3"/>
    <p:sldLayoutId id="2147483700" r:id="rId4"/>
    <p:sldLayoutId id="2147483701" r:id="rId5"/>
    <p:sldLayoutId id="2147483702" r:id="rId6"/>
    <p:sldLayoutId id="2147483651" r:id="rId7"/>
    <p:sldLayoutId id="2147483699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73" r:id="rId1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DA1BE-8711-4A16-9011-15F847939251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8A1C4-93AD-4E17-9974-8BDEC00955BE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E279-9F16-4DAC-8D05-BCF25DDE3DA2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239ED-8B66-433D-B1B4-E5FDECA9B2C2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968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1EE16-EBAD-474D-B15A-530118665496}" type="datetime1">
              <a:rPr lang="nl-BE" smtClean="0"/>
              <a:pPr/>
              <a:t>19/05/2015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C82B-7431-49AD-B3DF-BFA3F517808B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83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statbel.fgov.be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6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nl_k5_typolog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42" y="52128"/>
            <a:ext cx="8953654" cy="6336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196744" y="4221088"/>
            <a:ext cx="998992" cy="936104"/>
          </a:xfrm>
          <a:prstGeom prst="rect">
            <a:avLst/>
          </a:prstGeom>
          <a:noFill/>
          <a:ln w="38100">
            <a:solidFill>
              <a:srgbClr val="D26E2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f-ZA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220072" y="5085184"/>
            <a:ext cx="2448272" cy="296429"/>
          </a:xfrm>
          <a:prstGeom prst="rect">
            <a:avLst/>
          </a:prstGeom>
          <a:noFill/>
          <a:ln w="38100">
            <a:solidFill>
              <a:srgbClr val="D26E2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36568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" y="44624"/>
            <a:ext cx="8953655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100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584331" y="44624"/>
            <a:ext cx="4524173" cy="674030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Op basis van de </a:t>
            </a:r>
            <a:r>
              <a:rPr lang="nl-BE" b="1" dirty="0" smtClean="0">
                <a:sym typeface="Wingdings" panose="05000000000000000000" pitchFamily="2" charset="2"/>
              </a:rPr>
              <a:t>relatieve</a:t>
            </a:r>
            <a:r>
              <a:rPr lang="nl-BE" dirty="0" smtClean="0">
                <a:sym typeface="Wingdings" panose="05000000000000000000" pitchFamily="2" charset="2"/>
              </a:rPr>
              <a:t> cijfers:</a:t>
            </a:r>
          </a:p>
          <a:p>
            <a:endParaRPr lang="nl-BE" sz="1200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3 sectoren scoren op 5/8 indicatoren veel kwetsbaarder dan gemiddeld:</a:t>
            </a:r>
            <a:endParaRPr lang="nl-BE" sz="600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26-Stationswijk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</a:t>
            </a:r>
          </a:p>
          <a:p>
            <a:pPr marL="285750" indent="-285750">
              <a:buFontTx/>
              <a:buChar char="-"/>
            </a:pPr>
            <a:endParaRPr lang="nl-BE" sz="1200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1 sector scoort op 3/8 indicatoren veel kwetsbaarder dan gemiddeld: </a:t>
            </a:r>
            <a:endParaRPr lang="nl-BE" sz="600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25-Meerspoort</a:t>
            </a:r>
          </a:p>
          <a:p>
            <a:pPr marL="285750" indent="-285750">
              <a:buFontTx/>
              <a:buChar char="-"/>
            </a:pPr>
            <a:endParaRPr lang="nl-BE" sz="1200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6 sectoren scoren op 2/8 indicatoren veel kwetsbaarder dan gemiddeld:</a:t>
            </a:r>
            <a:endParaRPr lang="nl-BE" sz="600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39-Grote Straat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 sectoren die wellicht eerder door wet v/d kleine getallen hoog scoren</a:t>
            </a:r>
          </a:p>
          <a:p>
            <a:pPr marL="285750" indent="-285750">
              <a:buFontTx/>
              <a:buChar char="-"/>
            </a:pPr>
            <a:endParaRPr lang="nl-BE" sz="1000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In top-7: 5 sectoren die (deels) in deelgemeente Oudenaarde liggen.</a:t>
            </a:r>
          </a:p>
          <a:p>
            <a:endParaRPr lang="nl-BE" sz="800" dirty="0" smtClean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Kwetsbaarheid hangt vaak samen met laag mediaan inkomen en groot aandeel niet-Belgen.</a:t>
            </a:r>
          </a:p>
        </p:txBody>
      </p:sp>
    </p:spTree>
    <p:extLst>
      <p:ext uri="{BB962C8B-B14F-4D97-AF65-F5344CB8AC3E}">
        <p14:creationId xmlns:p14="http://schemas.microsoft.com/office/powerpoint/2010/main" val="27160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116632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101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4427985" y="116632"/>
            <a:ext cx="4680520" cy="569386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Op basis van de </a:t>
            </a:r>
            <a:r>
              <a:rPr lang="nl-BE" b="1" dirty="0" smtClean="0">
                <a:sym typeface="Wingdings" panose="05000000000000000000" pitchFamily="2" charset="2"/>
              </a:rPr>
              <a:t>absolute</a:t>
            </a:r>
            <a:r>
              <a:rPr lang="nl-BE" dirty="0" smtClean="0">
                <a:sym typeface="Wingdings" panose="05000000000000000000" pitchFamily="2" charset="2"/>
              </a:rPr>
              <a:t> cijfers:</a:t>
            </a:r>
          </a:p>
          <a:p>
            <a:r>
              <a:rPr lang="nl-BE" dirty="0" smtClean="0">
                <a:sym typeface="Wingdings" panose="05000000000000000000" pitchFamily="2" charset="2"/>
              </a:rPr>
              <a:t>(dus sterker beïnvloed door inwoneraantal)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De 8 sectoren met meeste scores veel kwetsbaarder dan gemiddeld:</a:t>
            </a:r>
          </a:p>
          <a:p>
            <a:endParaRPr lang="nl-BE" sz="600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(7/8 indicatoren)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 (7/8)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 (5/8)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(5/8)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9-Nederenamestraat (4/8)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11-Ename-Kern (3/8)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6-Gevaertdreef (2/8)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28-Bevere-Kern (2/8)</a:t>
            </a:r>
          </a:p>
          <a:p>
            <a:pPr marL="285750" indent="-285750">
              <a:buFontTx/>
              <a:buChar char="-"/>
            </a:pPr>
            <a:endParaRPr lang="nl-BE" sz="1000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Meest bevolkte sectoren weliswaar niet per se meest kwetsbaar, bv.:</a:t>
            </a:r>
          </a:p>
          <a:p>
            <a:endParaRPr lang="nl-BE" sz="600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26-Kraneveld-Grimbergen (5</a:t>
            </a:r>
            <a:r>
              <a:rPr lang="nl-BE" baseline="30000" dirty="0" smtClean="0">
                <a:sym typeface="Wingdings" panose="05000000000000000000" pitchFamily="2" charset="2"/>
              </a:rPr>
              <a:t>e</a:t>
            </a:r>
            <a:r>
              <a:rPr lang="nl-BE" dirty="0" smtClean="0">
                <a:sym typeface="Wingdings" panose="05000000000000000000" pitchFamily="2" charset="2"/>
              </a:rPr>
              <a:t> meest bevolkt, 0/8 indicatoren)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33-Eine-Zurkelstraat (6</a:t>
            </a:r>
            <a:r>
              <a:rPr lang="nl-BE" baseline="30000" dirty="0" smtClean="0">
                <a:sym typeface="Wingdings" panose="05000000000000000000" pitchFamily="2" charset="2"/>
              </a:rPr>
              <a:t>e</a:t>
            </a:r>
            <a:r>
              <a:rPr lang="nl-BE" dirty="0" smtClean="0">
                <a:sym typeface="Wingdings" panose="05000000000000000000" pitchFamily="2" charset="2"/>
              </a:rPr>
              <a:t> meest bevolkt, 0/8 indicatoren)</a:t>
            </a:r>
          </a:p>
        </p:txBody>
      </p:sp>
    </p:spTree>
    <p:extLst>
      <p:ext uri="{BB962C8B-B14F-4D97-AF65-F5344CB8AC3E}">
        <p14:creationId xmlns:p14="http://schemas.microsoft.com/office/powerpoint/2010/main" val="27160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Besluit fijnmazige analyse: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2492896"/>
            <a:ext cx="8280920" cy="38884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dirty="0" smtClean="0"/>
              <a:t>Meest kwetsbare sectoren:</a:t>
            </a:r>
          </a:p>
          <a:p>
            <a:pPr>
              <a:buFontTx/>
              <a:buChar char="-"/>
            </a:pPr>
            <a:r>
              <a:rPr lang="nl-BE" dirty="0" smtClean="0"/>
              <a:t>Vooral in deelgemeente Oudenaarde + </a:t>
            </a:r>
            <a:r>
              <a:rPr lang="nl-BE" dirty="0" err="1" smtClean="0"/>
              <a:t>Eine</a:t>
            </a:r>
            <a:r>
              <a:rPr lang="nl-BE" dirty="0" smtClean="0"/>
              <a:t>-Kern</a:t>
            </a:r>
          </a:p>
          <a:p>
            <a:pPr>
              <a:buFontTx/>
              <a:buChar char="-"/>
            </a:pPr>
            <a:r>
              <a:rPr lang="nl-BE" dirty="0" smtClean="0"/>
              <a:t>In iets mindere mate in aangrenzende sectoren van deelgemeenten </a:t>
            </a:r>
            <a:r>
              <a:rPr lang="nl-BE" dirty="0" err="1" smtClean="0"/>
              <a:t>Bevere</a:t>
            </a:r>
            <a:r>
              <a:rPr lang="nl-BE" dirty="0" smtClean="0"/>
              <a:t> en </a:t>
            </a:r>
            <a:r>
              <a:rPr lang="nl-BE" dirty="0" err="1" smtClean="0"/>
              <a:t>Eine</a:t>
            </a:r>
            <a:endParaRPr lang="nl-BE" dirty="0" smtClean="0"/>
          </a:p>
          <a:p>
            <a:pPr>
              <a:buFontTx/>
              <a:buChar char="-"/>
            </a:pPr>
            <a:endParaRPr lang="nl-BE" sz="2200" dirty="0"/>
          </a:p>
          <a:p>
            <a:pPr marL="0" indent="0">
              <a:buNone/>
            </a:pPr>
            <a:r>
              <a:rPr lang="nl-BE" dirty="0" smtClean="0"/>
              <a:t>Zowel in relatieve als in absolute cijfers in top-4:</a:t>
            </a:r>
          </a:p>
          <a:p>
            <a:pPr>
              <a:buFontTx/>
              <a:buChar char="-"/>
            </a:pPr>
            <a:r>
              <a:rPr lang="nl-BE" dirty="0" smtClean="0"/>
              <a:t>2-Einddries</a:t>
            </a:r>
          </a:p>
          <a:p>
            <a:pPr>
              <a:buFontTx/>
              <a:buChar char="-"/>
            </a:pPr>
            <a:r>
              <a:rPr lang="nl-BE" dirty="0" smtClean="0"/>
              <a:t>38-Eine-Kern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102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865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126876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b="1" dirty="0" smtClean="0">
                <a:solidFill>
                  <a:schemeClr val="bg1"/>
                </a:solidFill>
              </a:rPr>
              <a:t>Provincie Oost-Vlaanderen</a:t>
            </a:r>
          </a:p>
          <a:p>
            <a:pPr algn="ctr"/>
            <a:r>
              <a:rPr lang="nl-BE" sz="4400" b="1" dirty="0" smtClean="0">
                <a:solidFill>
                  <a:schemeClr val="bg1"/>
                </a:solidFill>
              </a:rPr>
              <a:t>Steunpunt Sociale Planning</a:t>
            </a:r>
          </a:p>
          <a:p>
            <a:pPr algn="ctr"/>
            <a:endParaRPr lang="nl-BE" sz="4400" b="1" dirty="0">
              <a:solidFill>
                <a:schemeClr val="bg1"/>
              </a:solidFill>
            </a:endParaRPr>
          </a:p>
          <a:p>
            <a:pPr algn="ctr"/>
            <a:r>
              <a:rPr lang="nl-BE" sz="3600" b="1" i="1" dirty="0" smtClean="0">
                <a:solidFill>
                  <a:schemeClr val="bg1"/>
                </a:solidFill>
              </a:rPr>
              <a:t>09 267 75 15</a:t>
            </a:r>
          </a:p>
          <a:p>
            <a:pPr algn="ctr"/>
            <a:r>
              <a:rPr lang="nl-BE" sz="3600" b="1" i="1" dirty="0" smtClean="0">
                <a:solidFill>
                  <a:schemeClr val="bg1"/>
                </a:solidFill>
              </a:rPr>
              <a:t>socialeplanning@oost-vlaanderen.be</a:t>
            </a:r>
          </a:p>
          <a:p>
            <a:pPr algn="ctr"/>
            <a:r>
              <a:rPr lang="nl-BE" sz="3600" b="1" i="1" dirty="0" smtClean="0">
                <a:solidFill>
                  <a:schemeClr val="bg1"/>
                </a:solidFill>
              </a:rPr>
              <a:t>www.oost-vlaanderen.be/socialeplanning</a:t>
            </a:r>
            <a:endParaRPr lang="nl-BE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11</a:t>
            </a:fld>
            <a:endParaRPr lang="nl-BE" dirty="0"/>
          </a:p>
        </p:txBody>
      </p:sp>
      <p:pic>
        <p:nvPicPr>
          <p:cNvPr id="6" name="Afbeelding 5" descr="inl_k4_zorgregio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575" y="44624"/>
            <a:ext cx="8953929" cy="63360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971600" y="3790795"/>
            <a:ext cx="1656184" cy="1582421"/>
          </a:xfrm>
          <a:prstGeom prst="rect">
            <a:avLst/>
          </a:prstGeom>
          <a:noFill/>
          <a:ln w="38100">
            <a:solidFill>
              <a:srgbClr val="D26E2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60402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Interne verscheidenheid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13</a:t>
            </a:fld>
            <a:endParaRPr lang="nl-BE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</p:spPr>
      </p:pic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14</a:t>
            </a:fld>
            <a:endParaRPr lang="nl-BE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328"/>
            <a:ext cx="8953654" cy="6336000"/>
          </a:xfrm>
        </p:spPr>
      </p:pic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15</a:t>
            </a:fld>
            <a:endParaRPr lang="nl-BE" dirty="0"/>
          </a:p>
        </p:txBody>
      </p:sp>
      <p:graphicFrame>
        <p:nvGraphicFramePr>
          <p:cNvPr id="3" name="Tijdelijke aanduiding voor inhoud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188868"/>
              </p:ext>
            </p:extLst>
          </p:nvPr>
        </p:nvGraphicFramePr>
        <p:xfrm>
          <a:off x="107504" y="116632"/>
          <a:ext cx="8928992" cy="6582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2123"/>
                <a:gridCol w="2758843"/>
                <a:gridCol w="4506644"/>
                <a:gridCol w="1001382"/>
              </a:tblGrid>
              <a:tr h="251911"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1" u="none" strike="noStrike" dirty="0" err="1">
                          <a:effectLst/>
                        </a:rPr>
                        <a:t>volgnr</a:t>
                      </a:r>
                      <a:endParaRPr lang="nl-B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 dirty="0">
                          <a:effectLst/>
                        </a:rPr>
                        <a:t>naam statistische sector</a:t>
                      </a:r>
                      <a:endParaRPr lang="nl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 dirty="0">
                          <a:effectLst/>
                        </a:rPr>
                        <a:t>deelgemeente</a:t>
                      </a:r>
                      <a:endParaRPr lang="nl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1" u="none" strike="noStrike" dirty="0">
                          <a:effectLst/>
                        </a:rPr>
                        <a:t>inwoners</a:t>
                      </a:r>
                      <a:endParaRPr lang="nl-B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/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Oudenaarde-Centrum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Oudenaarde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1 157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Einddries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Oudenaarde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1 469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Tuinwijk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Oudenaarde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676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Ter </a:t>
                      </a:r>
                      <a:r>
                        <a:rPr lang="nl-BE" sz="2000" u="none" strike="noStrike" dirty="0" err="1">
                          <a:effectLst/>
                        </a:rPr>
                        <a:t>Eecken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Oudenaarde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498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Pamele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Oudenaarde/</a:t>
                      </a:r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Leupegem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1 300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Gevaertdreef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Oudenaarde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970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7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Rode Los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Oudenaarde/</a:t>
                      </a:r>
                      <a:r>
                        <a:rPr lang="nl-BE" sz="2000" u="none" strike="noStrike" dirty="0" err="1">
                          <a:effectLst/>
                        </a:rPr>
                        <a:t>Eine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 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F66CC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8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Nederename</a:t>
                      </a:r>
                      <a:r>
                        <a:rPr lang="nl-BE" sz="2000" u="none" strike="noStrike" dirty="0">
                          <a:effectLst/>
                        </a:rPr>
                        <a:t>-Kern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Nederename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908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9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Nederenamestraat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Nederename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1 583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10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Rijtmeersen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Nederename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Eine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3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3ADE3E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Ename-Kern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Ename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1 702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Hongerij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Ename/</a:t>
                      </a:r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Volkegem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1 399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Ename-Bos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Ename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Ename - Schelde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Ename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15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r>
                        <a:rPr lang="nl-BE" sz="2000" u="none" strike="noStrike" dirty="0">
                          <a:effectLst/>
                        </a:rPr>
                        <a:t>-Kern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r>
                        <a:rPr lang="nl-BE" sz="2000" u="none" strike="noStrike" dirty="0">
                          <a:effectLst/>
                        </a:rPr>
                        <a:t>/Ename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551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Tivoli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530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17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r>
                        <a:rPr lang="nl-BE" sz="2000" u="none" strike="noStrike" dirty="0">
                          <a:effectLst/>
                        </a:rPr>
                        <a:t>-Steenberg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Edelare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107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70F47D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18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Edelare</a:t>
                      </a:r>
                      <a:r>
                        <a:rPr lang="nl-BE" sz="2000" u="none" strike="noStrike" dirty="0">
                          <a:effectLst/>
                        </a:rPr>
                        <a:t>-Dorp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Edelare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148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19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Egypte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Edelare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Leupegem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839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</a:tr>
              <a:tr h="251911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20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Kerselare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Edelare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Leupegem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Volkegem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185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52" marR="8652" marT="8652" marB="0" anchor="b">
                    <a:solidFill>
                      <a:srgbClr val="F6924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5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16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79512" y="6165304"/>
            <a:ext cx="8712968" cy="6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3" name="Tijdelijke aanduiding voor inhoud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802650"/>
              </p:ext>
            </p:extLst>
          </p:nvPr>
        </p:nvGraphicFramePr>
        <p:xfrm>
          <a:off x="179512" y="116631"/>
          <a:ext cx="8856984" cy="6693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913"/>
                <a:gridCol w="2978806"/>
                <a:gridCol w="4190188"/>
                <a:gridCol w="973077"/>
              </a:tblGrid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Leupegem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-Kern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Leupegem/Edelare/Oudenaarde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850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Leupegem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Schapendries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Leupegem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1 066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Leupegem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Ommelozeboom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Leupegem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81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7030A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24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Lindestraat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Bevere/Eine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65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25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Meerspoort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/Oudenaarde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202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26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Stationswijk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/Oudenaarde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496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27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 - Donk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Leupegem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10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28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-Kern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1 215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29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 - </a:t>
                      </a:r>
                      <a:r>
                        <a:rPr lang="nl-BE" sz="2000" u="none" strike="noStrike" dirty="0" err="1">
                          <a:effectLst/>
                        </a:rPr>
                        <a:t>Huttegem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1 232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30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Bevere-Leemwijk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233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31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Bevere - Ketelhoek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Bevere</a:t>
                      </a:r>
                      <a:r>
                        <a:rPr lang="nl-BE" sz="2000" u="none" strike="noStrike" dirty="0"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effectLst/>
                        </a:rPr>
                        <a:t>Eine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138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rgbClr val="FFFF00"/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Bruwaan - Nijverheidszone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Bevere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Zurkelstraat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Bevere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1 384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Ooike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/</a:t>
                      </a:r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Bevere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Marolle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488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Kraneveld</a:t>
                      </a:r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- Grimbergen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1 390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37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Steenbakkerijen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Eine-Kern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973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solidFill>
                            <a:schemeClr val="bg1"/>
                          </a:solidFill>
                          <a:effectLst/>
                        </a:rPr>
                        <a:t>Grote Straat</a:t>
                      </a:r>
                      <a:endParaRPr lang="nl-BE" sz="2000" b="0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Eine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429</a:t>
                      </a:r>
                      <a:endParaRPr lang="nl-BE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bg2">
                        <a:lumMod val="25000"/>
                      </a:schemeClr>
                    </a:solidFill>
                  </a:tcPr>
                </a:tc>
              </a:tr>
              <a:tr h="319751">
                <a:tc>
                  <a:txBody>
                    <a:bodyPr/>
                    <a:lstStyle/>
                    <a:p>
                      <a:pPr algn="ctr" fontAlgn="b"/>
                      <a:r>
                        <a:rPr lang="nl-BE" sz="2000" u="none" strike="noStrike" dirty="0">
                          <a:effectLst/>
                        </a:rPr>
                        <a:t>40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Heurne</a:t>
                      </a:r>
                      <a:r>
                        <a:rPr lang="nl-BE" sz="2000" u="none" strike="noStrike" dirty="0">
                          <a:effectLst/>
                        </a:rPr>
                        <a:t>-Centrum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Heurne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276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84" marR="9084" marT="9084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5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17</a:t>
            </a:fld>
            <a:endParaRPr lang="nl-BE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1972"/>
              </p:ext>
            </p:extLst>
          </p:nvPr>
        </p:nvGraphicFramePr>
        <p:xfrm>
          <a:off x="0" y="-19284"/>
          <a:ext cx="9144000" cy="6820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8081"/>
                <a:gridCol w="3075336"/>
                <a:gridCol w="4325973"/>
                <a:gridCol w="1004610"/>
              </a:tblGrid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41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Heuvel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Heurne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376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Akselwalle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Heurne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144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43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Welden-Kern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Welden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688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Neer-Welden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Welden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543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B4621E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45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Mater-Kern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Mater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639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Boskant-</a:t>
                      </a:r>
                      <a:r>
                        <a:rPr lang="nl-BE" sz="2000" u="none" strike="noStrike" dirty="0" err="1">
                          <a:effectLst/>
                        </a:rPr>
                        <a:t>Matendries</a:t>
                      </a:r>
                      <a:r>
                        <a:rPr lang="nl-BE" sz="2000" u="none" strike="noStrike" dirty="0">
                          <a:effectLst/>
                        </a:rPr>
                        <a:t>-</a:t>
                      </a:r>
                      <a:r>
                        <a:rPr lang="nl-BE" sz="2000" u="none" strike="noStrike" dirty="0" err="1">
                          <a:effectLst/>
                        </a:rPr>
                        <a:t>Hauwaart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Mater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656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47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Tissenhove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Mater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617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48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Varent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Mater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327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49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Melden-Kern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397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50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Meerse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126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51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Meldenmeersen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 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52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Schaatsputte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85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53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Koppenberg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95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Meersbloem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54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55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>
                          <a:effectLst/>
                        </a:rPr>
                        <a:t>Waarde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>
                          <a:effectLst/>
                        </a:rPr>
                        <a:t>Melden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178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rgbClr val="42752D"/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56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Mullem</a:t>
                      </a:r>
                      <a:r>
                        <a:rPr lang="nl-BE" sz="2000" u="none" strike="noStrike" dirty="0">
                          <a:effectLst/>
                        </a:rPr>
                        <a:t>-Dorp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Mullem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36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88995"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>
                          <a:effectLst/>
                        </a:rPr>
                        <a:t>57</a:t>
                      </a:r>
                      <a:endParaRPr lang="nl-BE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Mullem</a:t>
                      </a:r>
                      <a:r>
                        <a:rPr lang="nl-BE" sz="2000" u="none" strike="noStrike" dirty="0">
                          <a:effectLst/>
                        </a:rPr>
                        <a:t>-Verspreide Bewoning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u="none" strike="noStrike" dirty="0" err="1">
                          <a:effectLst/>
                        </a:rPr>
                        <a:t>Mullem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u="none" strike="noStrike" dirty="0">
                          <a:effectLst/>
                        </a:rPr>
                        <a:t>631</a:t>
                      </a:r>
                      <a:endParaRPr lang="nl-B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01795">
                <a:tc>
                  <a:txBody>
                    <a:bodyPr/>
                    <a:lstStyle/>
                    <a:p>
                      <a:pPr algn="l" fontAlgn="b"/>
                      <a:endParaRPr lang="nl-BE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</a:tr>
              <a:tr h="148354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BE" sz="1600" u="none" strike="noStrike" dirty="0">
                          <a:effectLst/>
                        </a:rPr>
                        <a:t>Situatie: 01/01/2014</a:t>
                      </a:r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</a:tr>
              <a:tr h="275016">
                <a:tc gridSpan="3"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>
                          <a:effectLst/>
                        </a:rPr>
                        <a:t>Bron: Rijksregister via bevolkingskubus (incl. wachtregister)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</a:tr>
              <a:tr h="177559">
                <a:tc gridSpan="3">
                  <a:txBody>
                    <a:bodyPr/>
                    <a:lstStyle/>
                    <a:p>
                      <a:pPr algn="l" fontAlgn="b"/>
                      <a:r>
                        <a:rPr lang="nl-NL" sz="1600" u="none" strike="noStrike" dirty="0">
                          <a:effectLst/>
                        </a:rPr>
                        <a:t>* Percentage van het totale aantal inwoners van de hele fusiegemeente</a:t>
                      </a:r>
                      <a:endParaRPr lang="nl-N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81" marR="8681" marT="868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5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Besluit situering werkingsgebied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Vrij goed ontsloten</a:t>
            </a:r>
          </a:p>
          <a:p>
            <a:r>
              <a:rPr lang="nl-BE" dirty="0" smtClean="0"/>
              <a:t>Behoorlijke aantrekkingskracht in de ruimere regio</a:t>
            </a:r>
          </a:p>
          <a:p>
            <a:r>
              <a:rPr lang="nl-BE" dirty="0" smtClean="0"/>
              <a:t>Veel deelgemeenten ; meest bevolkte = Oudenaarde, daarna </a:t>
            </a:r>
            <a:r>
              <a:rPr lang="nl-BE" dirty="0" err="1" smtClean="0"/>
              <a:t>Eine</a:t>
            </a:r>
            <a:endParaRPr lang="nl-BE" dirty="0" smtClean="0"/>
          </a:p>
          <a:p>
            <a:r>
              <a:rPr lang="nl-BE" dirty="0" smtClean="0"/>
              <a:t>Grote interne diversiteit (sectoren van       1 702 tot 0 inwoners)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18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Inleidende opmerkingen</a:t>
            </a:r>
          </a:p>
          <a:p>
            <a:r>
              <a:rPr lang="nl-BE" dirty="0" smtClean="0"/>
              <a:t>Situering werkingsgebied LOP</a:t>
            </a:r>
          </a:p>
          <a:p>
            <a:r>
              <a:rPr lang="nl-BE" dirty="0" smtClean="0">
                <a:solidFill>
                  <a:srgbClr val="D26E2B"/>
                </a:solidFill>
              </a:rPr>
              <a:t>Demografische kenmerken</a:t>
            </a:r>
          </a:p>
          <a:p>
            <a:r>
              <a:rPr lang="nl-BE" dirty="0" smtClean="0"/>
              <a:t>Huisvesting</a:t>
            </a:r>
          </a:p>
          <a:p>
            <a:r>
              <a:rPr lang="nl-BE" dirty="0" smtClean="0"/>
              <a:t>Inkomens</a:t>
            </a:r>
          </a:p>
          <a:p>
            <a:r>
              <a:rPr lang="nl-BE" dirty="0" smtClean="0"/>
              <a:t>Arbeidsmarkt</a:t>
            </a:r>
          </a:p>
          <a:p>
            <a:r>
              <a:rPr lang="nl-BE" dirty="0" smtClean="0"/>
              <a:t>(Kans)armoede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4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455683"/>
            <a:ext cx="1074565" cy="285685"/>
          </a:xfrm>
          <a:prstGeom prst="rect">
            <a:avLst/>
          </a:prstGeom>
          <a:effectLst>
            <a:outerShdw blurRad="139700" dist="50800" sx="1000" sy="1000" algn="ctr" rotWithShape="0">
              <a:srgbClr val="000000"/>
            </a:outerShdw>
            <a:reflection blurRad="63500" stA="0" endPos="50000" dir="5400000" sy="-100000" algn="bl" rotWithShape="0"/>
          </a:effectLst>
        </p:spPr>
      </p:pic>
      <p:cxnSp>
        <p:nvCxnSpPr>
          <p:cNvPr id="9" name="Rechte verbindingslijn 8"/>
          <p:cNvCxnSpPr/>
          <p:nvPr/>
        </p:nvCxnSpPr>
        <p:spPr>
          <a:xfrm>
            <a:off x="467544" y="6309320"/>
            <a:ext cx="820891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0" y="1066793"/>
            <a:ext cx="9144000" cy="1362075"/>
          </a:xfrm>
        </p:spPr>
        <p:txBody>
          <a:bodyPr/>
          <a:lstStyle/>
          <a:p>
            <a:pPr algn="ctr"/>
            <a:r>
              <a:rPr lang="nl-BE" dirty="0" smtClean="0"/>
              <a:t>Omgevingsanalyse</a:t>
            </a:r>
            <a:br>
              <a:rPr lang="nl-BE" dirty="0" smtClean="0"/>
            </a:br>
            <a:r>
              <a:rPr lang="nl-BE" dirty="0" smtClean="0"/>
              <a:t>Oudenaarde</a:t>
            </a:r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0" y="29969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i="1" dirty="0">
                <a:solidFill>
                  <a:schemeClr val="bg1"/>
                </a:solidFill>
              </a:rPr>
              <a:t>v</a:t>
            </a:r>
            <a:r>
              <a:rPr lang="nl-BE" sz="2400" i="1" dirty="0" smtClean="0">
                <a:solidFill>
                  <a:schemeClr val="bg1"/>
                </a:solidFill>
              </a:rPr>
              <a:t>oor LOP Oudenaarde (basis- &amp; secundair onderwijs)</a:t>
            </a:r>
            <a:endParaRPr lang="nl-BE" sz="2400" i="1" dirty="0">
              <a:solidFill>
                <a:schemeClr val="bg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0" y="4077072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 smtClean="0"/>
          </a:p>
          <a:p>
            <a:pPr algn="ctr"/>
            <a:r>
              <a:rPr lang="nl-BE" sz="3200" dirty="0">
                <a:solidFill>
                  <a:schemeClr val="bg1"/>
                </a:solidFill>
              </a:rPr>
              <a:t>g</a:t>
            </a:r>
            <a:r>
              <a:rPr lang="nl-BE" sz="3200" dirty="0" smtClean="0">
                <a:solidFill>
                  <a:schemeClr val="bg1"/>
                </a:solidFill>
              </a:rPr>
              <a:t>emaakt door:</a:t>
            </a:r>
          </a:p>
          <a:p>
            <a:pPr algn="ctr"/>
            <a:r>
              <a:rPr lang="nl-BE" sz="3200" dirty="0" smtClean="0">
                <a:solidFill>
                  <a:schemeClr val="bg1"/>
                </a:solidFill>
              </a:rPr>
              <a:t>Provincie Oost-Vlaanderen</a:t>
            </a:r>
          </a:p>
          <a:p>
            <a:pPr algn="ctr"/>
            <a:r>
              <a:rPr lang="nl-BE" sz="3200" dirty="0" smtClean="0">
                <a:solidFill>
                  <a:schemeClr val="bg1"/>
                </a:solidFill>
              </a:rPr>
              <a:t>Steunpunt Sociale Planning</a:t>
            </a:r>
            <a:endParaRPr lang="nl-B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Aantal inwoners / </a:t>
            </a:r>
            <a:r>
              <a:rPr lang="nl-BE" dirty="0" err="1" smtClean="0"/>
              <a:t>bev</a:t>
            </a:r>
            <a:r>
              <a:rPr lang="nl-BE" dirty="0" smtClean="0"/>
              <a:t>-dichtheid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20</a:t>
            </a:fld>
            <a:endParaRPr lang="nl-BE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193156"/>
              </p:ext>
            </p:extLst>
          </p:nvPr>
        </p:nvGraphicFramePr>
        <p:xfrm>
          <a:off x="971600" y="1484784"/>
          <a:ext cx="7056784" cy="4491616"/>
        </p:xfrm>
        <a:graphic>
          <a:graphicData uri="http://schemas.openxmlformats.org/drawingml/2006/table">
            <a:tbl>
              <a:tblPr firstRow="1" firstCol="1" bandRow="1"/>
              <a:tblGrid>
                <a:gridCol w="2426050"/>
                <a:gridCol w="1534390"/>
                <a:gridCol w="1512168"/>
                <a:gridCol w="1584176"/>
              </a:tblGrid>
              <a:tr h="576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aantal inwoners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opp in km²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bevolkings-dichtheid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30 708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68,1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450,93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33 065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79,7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414,87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37 709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72,6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519,41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25 667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34,5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743,97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25 720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56,7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453,62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Arr. 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122 309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418,8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292,05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Oost-Vlaanderen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1 471 401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2 982,20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493,39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Situatie: </a:t>
                      </a:r>
                      <a:r>
                        <a:rPr lang="nl-BE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01/01/2014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8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8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8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8032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Bron: </a:t>
                      </a:r>
                      <a:r>
                        <a:rPr lang="nl-BE" sz="1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Rijksregister via bevolkingskubus (incl. wachtregister)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21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860032" y="908720"/>
            <a:ext cx="4248472" cy="286232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11 sectoren met meer dan 1 000 inwoners.</a:t>
            </a:r>
          </a:p>
          <a:p>
            <a:r>
              <a:rPr lang="nl-BE" dirty="0" smtClean="0"/>
              <a:t>Top-5: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11-Ename-Kern (1 702 inw)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9-Nederenamestraat (1 583)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2-Einddries (1 469)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12-Hongerij (1 399)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36-Kraneveld-Grimbergen (1 390)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 smtClean="0"/>
          </a:p>
          <a:p>
            <a:r>
              <a:rPr lang="nl-BE" dirty="0" smtClean="0"/>
              <a:t>(Ruime) stadscentrum + dorpscentra  </a:t>
            </a:r>
            <a:r>
              <a:rPr lang="nl-BE" dirty="0" smtClean="0">
                <a:sym typeface="Wingdings" panose="05000000000000000000" pitchFamily="2" charset="2"/>
              </a:rPr>
              <a:t> (plattelands)sectoren rondom</a:t>
            </a:r>
          </a:p>
        </p:txBody>
      </p:sp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7798"/>
            <a:ext cx="7992888" cy="480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nl-BE" sz="3800" dirty="0" smtClean="0"/>
              <a:t>Evolutie aantal inwoners 2005-2014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22</a:t>
            </a:fld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4716016" y="1340768"/>
            <a:ext cx="416017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Snelste groeier referentielocaties (+8,02%)</a:t>
            </a:r>
          </a:p>
          <a:p>
            <a:r>
              <a:rPr lang="nl-BE" dirty="0" smtClean="0"/>
              <a:t>7</a:t>
            </a:r>
            <a:r>
              <a:rPr lang="nl-BE" baseline="30000" dirty="0" smtClean="0"/>
              <a:t>e</a:t>
            </a:r>
            <a:r>
              <a:rPr lang="nl-BE" dirty="0" smtClean="0"/>
              <a:t> in O-</a:t>
            </a:r>
            <a:r>
              <a:rPr lang="nl-BE" dirty="0" err="1" smtClean="0"/>
              <a:t>Vl</a:t>
            </a:r>
            <a:r>
              <a:rPr lang="nl-BE" dirty="0" smtClean="0"/>
              <a:t> ranking</a:t>
            </a:r>
          </a:p>
        </p:txBody>
      </p:sp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23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676782" y="1026602"/>
            <a:ext cx="3384376" cy="175432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Bevolkingstoename in 32 sectoren</a:t>
            </a:r>
          </a:p>
          <a:p>
            <a:r>
              <a:rPr lang="nl-BE" dirty="0" smtClean="0"/>
              <a:t>Bevolkingsdaling in 23 sectoren</a:t>
            </a:r>
          </a:p>
          <a:p>
            <a:endParaRPr lang="nl-BE" dirty="0"/>
          </a:p>
          <a:p>
            <a:r>
              <a:rPr lang="nl-BE" dirty="0" smtClean="0"/>
              <a:t>Bevolkingsdalingen: eerder in minder bevolkte sectoren, al zijn er uitzonderingen.</a:t>
            </a:r>
          </a:p>
        </p:txBody>
      </p:sp>
    </p:spTree>
    <p:extLst>
      <p:ext uri="{BB962C8B-B14F-4D97-AF65-F5344CB8AC3E}">
        <p14:creationId xmlns:p14="http://schemas.microsoft.com/office/powerpoint/2010/main" val="368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2" y="1556792"/>
            <a:ext cx="8113669" cy="483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sz="3800" dirty="0" smtClean="0"/>
              <a:t>Prognose totale bevolking 2020 &amp; 2030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24</a:t>
            </a:fld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79512" y="5025950"/>
            <a:ext cx="5405519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+7,10% (2020) en +13,03% (2030), telkens </a:t>
            </a:r>
            <a:r>
              <a:rPr lang="nl-BE" dirty="0" err="1" smtClean="0"/>
              <a:t>tov</a:t>
            </a:r>
            <a:r>
              <a:rPr lang="nl-BE" dirty="0" smtClean="0"/>
              <a:t> 2010</a:t>
            </a:r>
          </a:p>
          <a:p>
            <a:r>
              <a:rPr lang="nl-BE" dirty="0" smtClean="0"/>
              <a:t>Snelste groei van alle referentielocaties (in 2030 na </a:t>
            </a:r>
            <a:r>
              <a:rPr lang="nl-BE" dirty="0" err="1" smtClean="0"/>
              <a:t>G’b</a:t>
            </a:r>
            <a:r>
              <a:rPr lang="nl-BE" dirty="0" smtClean="0"/>
              <a:t>)</a:t>
            </a:r>
          </a:p>
          <a:p>
            <a:r>
              <a:rPr lang="nl-BE" dirty="0" smtClean="0"/>
              <a:t>In O-Vl. ranking: 12</a:t>
            </a:r>
            <a:r>
              <a:rPr lang="nl-BE" baseline="30000" dirty="0" smtClean="0"/>
              <a:t>e</a:t>
            </a:r>
            <a:r>
              <a:rPr lang="nl-BE" dirty="0" smtClean="0"/>
              <a:t> (2020) en 11</a:t>
            </a:r>
            <a:r>
              <a:rPr lang="nl-BE" baseline="30000" dirty="0" smtClean="0"/>
              <a:t>e</a:t>
            </a:r>
            <a:r>
              <a:rPr lang="nl-BE" dirty="0" smtClean="0"/>
              <a:t> (2030)</a:t>
            </a:r>
          </a:p>
        </p:txBody>
      </p:sp>
    </p:spTree>
    <p:extLst>
      <p:ext uri="{BB962C8B-B14F-4D97-AF65-F5344CB8AC3E}">
        <p14:creationId xmlns:p14="http://schemas.microsoft.com/office/powerpoint/2010/main" val="32031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6" y="1484784"/>
            <a:ext cx="8025681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nl-BE" sz="3800" dirty="0" smtClean="0"/>
              <a:t>Prognose 0-2-jarigen 2020 &amp; 2030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25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4083408" y="1412776"/>
            <a:ext cx="483619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-2,21% (2020) en +0,67% (2030), telkens </a:t>
            </a:r>
            <a:r>
              <a:rPr lang="nl-BE" dirty="0" err="1" smtClean="0"/>
              <a:t>tov</a:t>
            </a:r>
            <a:r>
              <a:rPr lang="nl-BE" dirty="0" smtClean="0"/>
              <a:t> 2010</a:t>
            </a:r>
          </a:p>
          <a:p>
            <a:r>
              <a:rPr lang="nl-BE" dirty="0" smtClean="0"/>
              <a:t>Middenmoot referentielocaties &amp; O-Vl. ranking</a:t>
            </a:r>
          </a:p>
        </p:txBody>
      </p:sp>
    </p:spTree>
    <p:extLst>
      <p:ext uri="{BB962C8B-B14F-4D97-AF65-F5344CB8AC3E}">
        <p14:creationId xmlns:p14="http://schemas.microsoft.com/office/powerpoint/2010/main" val="29652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0" y="1484784"/>
            <a:ext cx="8037660" cy="48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nl-BE" sz="3800" dirty="0" smtClean="0"/>
              <a:t>Prognose 3-5-jarigen 2020 &amp; 2030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26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083408" y="1412776"/>
            <a:ext cx="4998100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+8,21% (2020) en +18,80% (2030), telkens </a:t>
            </a:r>
            <a:r>
              <a:rPr lang="nl-BE" dirty="0" err="1" smtClean="0"/>
              <a:t>tov</a:t>
            </a:r>
            <a:r>
              <a:rPr lang="nl-BE" dirty="0" smtClean="0"/>
              <a:t> 2010</a:t>
            </a:r>
          </a:p>
          <a:p>
            <a:r>
              <a:rPr lang="nl-BE" dirty="0" smtClean="0"/>
              <a:t>Samen met </a:t>
            </a:r>
            <a:r>
              <a:rPr lang="nl-BE" dirty="0" err="1" smtClean="0"/>
              <a:t>G’b</a:t>
            </a:r>
            <a:r>
              <a:rPr lang="nl-BE" dirty="0" smtClean="0"/>
              <a:t>: snelste v/d referentielocaties</a:t>
            </a:r>
          </a:p>
          <a:p>
            <a:r>
              <a:rPr lang="nl-BE" dirty="0" smtClean="0"/>
              <a:t>8</a:t>
            </a:r>
            <a:r>
              <a:rPr lang="nl-BE" baseline="30000" dirty="0" smtClean="0"/>
              <a:t>e</a:t>
            </a:r>
            <a:r>
              <a:rPr lang="nl-BE" dirty="0" smtClean="0"/>
              <a:t> en 7</a:t>
            </a:r>
            <a:r>
              <a:rPr lang="nl-BE" baseline="30000" dirty="0" smtClean="0"/>
              <a:t>e</a:t>
            </a:r>
            <a:r>
              <a:rPr lang="nl-BE" dirty="0" smtClean="0"/>
              <a:t> snelste O-Vl. ranking</a:t>
            </a:r>
          </a:p>
        </p:txBody>
      </p:sp>
    </p:spTree>
    <p:extLst>
      <p:ext uri="{BB962C8B-B14F-4D97-AF65-F5344CB8AC3E}">
        <p14:creationId xmlns:p14="http://schemas.microsoft.com/office/powerpoint/2010/main" val="12423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025682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nl-BE" sz="3800" dirty="0" smtClean="0"/>
              <a:t>Prognose 6-11-jarigen 2020 &amp; 2030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27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3995936" y="1412776"/>
            <a:ext cx="511511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+19,37% (2020) en +20,03% (2030), telkens </a:t>
            </a:r>
            <a:r>
              <a:rPr lang="nl-BE" dirty="0" err="1" smtClean="0"/>
              <a:t>tov</a:t>
            </a:r>
            <a:r>
              <a:rPr lang="nl-BE" dirty="0" smtClean="0"/>
              <a:t> 2010</a:t>
            </a:r>
          </a:p>
          <a:p>
            <a:r>
              <a:rPr lang="nl-BE" dirty="0" smtClean="0"/>
              <a:t>Sterkste stijger van alle referentielocaties</a:t>
            </a:r>
          </a:p>
          <a:p>
            <a:r>
              <a:rPr lang="nl-BE" dirty="0" smtClean="0"/>
              <a:t>9</a:t>
            </a:r>
            <a:r>
              <a:rPr lang="nl-BE" baseline="30000" dirty="0" smtClean="0"/>
              <a:t>e</a:t>
            </a:r>
            <a:r>
              <a:rPr lang="nl-BE" dirty="0" smtClean="0"/>
              <a:t> plaats O-Vl. ranking</a:t>
            </a:r>
          </a:p>
        </p:txBody>
      </p:sp>
    </p:spTree>
    <p:extLst>
      <p:ext uri="{BB962C8B-B14F-4D97-AF65-F5344CB8AC3E}">
        <p14:creationId xmlns:p14="http://schemas.microsoft.com/office/powerpoint/2010/main" val="12423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38240"/>
            <a:ext cx="7776864" cy="459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nl-BE" sz="3800" dirty="0" smtClean="0"/>
              <a:t>Prognose 12-17-jarigen 2020 &amp; 2030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28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3563888" y="5818038"/>
            <a:ext cx="5472609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-8,45% (2020) en +0,87% (2030), telkens </a:t>
            </a:r>
            <a:r>
              <a:rPr lang="nl-BE" dirty="0" err="1" smtClean="0"/>
              <a:t>tov</a:t>
            </a:r>
            <a:r>
              <a:rPr lang="nl-BE" dirty="0" smtClean="0"/>
              <a:t> 2010</a:t>
            </a:r>
          </a:p>
          <a:p>
            <a:r>
              <a:rPr lang="nl-BE" dirty="0" smtClean="0"/>
              <a:t>Sterke tegenstelling met referentielocaties</a:t>
            </a:r>
          </a:p>
          <a:p>
            <a:r>
              <a:rPr lang="nl-BE" dirty="0" smtClean="0"/>
              <a:t>Lagere (2020)/hogere (2030) middenmoot O-Vl. ranking</a:t>
            </a:r>
          </a:p>
        </p:txBody>
      </p:sp>
    </p:spTree>
    <p:extLst>
      <p:ext uri="{BB962C8B-B14F-4D97-AF65-F5344CB8AC3E}">
        <p14:creationId xmlns:p14="http://schemas.microsoft.com/office/powerpoint/2010/main" val="12423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Prognoses volwassenen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204864"/>
            <a:ext cx="7704856" cy="3633267"/>
          </a:xfrm>
        </p:spPr>
        <p:txBody>
          <a:bodyPr>
            <a:normAutofit lnSpcReduction="10000"/>
          </a:bodyPr>
          <a:lstStyle/>
          <a:p>
            <a:r>
              <a:rPr lang="nl-BE" dirty="0" smtClean="0"/>
              <a:t>18-24 jaar: -0,33% (2020) en +5,67% (2030)</a:t>
            </a:r>
          </a:p>
          <a:p>
            <a:r>
              <a:rPr lang="nl-BE" dirty="0" smtClean="0"/>
              <a:t>25-59 jaar: +4,53% (2020) en +0,46% (2030)</a:t>
            </a:r>
          </a:p>
          <a:p>
            <a:r>
              <a:rPr lang="nl-BE" dirty="0" smtClean="0"/>
              <a:t>60+: +16,95% (2020) en +42,35% (2030)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sz="2800" dirty="0" smtClean="0"/>
              <a:t>Oudenaarde telkens middenmoot in O-Vl. ranking, behalve: 25-59 jaar (6</a:t>
            </a:r>
            <a:r>
              <a:rPr lang="nl-BE" sz="2800" baseline="30000" dirty="0" smtClean="0"/>
              <a:t>e</a:t>
            </a:r>
            <a:r>
              <a:rPr lang="nl-BE" sz="2800" dirty="0" smtClean="0"/>
              <a:t> &amp; 12</a:t>
            </a:r>
            <a:r>
              <a:rPr lang="nl-BE" sz="2800" baseline="30000" dirty="0" smtClean="0"/>
              <a:t>e</a:t>
            </a:r>
            <a:r>
              <a:rPr lang="nl-BE" sz="2800" dirty="0" smtClean="0"/>
              <a:t> grootste stijging)</a:t>
            </a:r>
            <a:endParaRPr lang="nl-BE" sz="2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29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>
                <a:solidFill>
                  <a:srgbClr val="D26E2B"/>
                </a:solidFill>
              </a:rPr>
              <a:t>Inleidende opmerkingen</a:t>
            </a:r>
          </a:p>
          <a:p>
            <a:r>
              <a:rPr lang="nl-BE" dirty="0" smtClean="0"/>
              <a:t>Situering werkingsgebied LOP</a:t>
            </a:r>
          </a:p>
          <a:p>
            <a:r>
              <a:rPr lang="nl-BE" dirty="0" smtClean="0"/>
              <a:t>Demografische kenmerken</a:t>
            </a:r>
          </a:p>
          <a:p>
            <a:r>
              <a:rPr lang="nl-BE" dirty="0" smtClean="0"/>
              <a:t>Huisvesting</a:t>
            </a:r>
          </a:p>
          <a:p>
            <a:r>
              <a:rPr lang="nl-BE" dirty="0" smtClean="0"/>
              <a:t>Inkomens</a:t>
            </a:r>
          </a:p>
          <a:p>
            <a:r>
              <a:rPr lang="nl-BE" dirty="0" smtClean="0"/>
              <a:t>Arbeidsmarkt</a:t>
            </a:r>
          </a:p>
          <a:p>
            <a:r>
              <a:rPr lang="nl-BE" dirty="0" smtClean="0"/>
              <a:t>(Kans)armoede</a:t>
            </a:r>
            <a:endParaRPr lang="nl-B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Loop v/d bevolking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30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195737" y="5890046"/>
            <a:ext cx="6840759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Negatief natuurlijk saldo</a:t>
            </a:r>
          </a:p>
          <a:p>
            <a:r>
              <a:rPr lang="nl-BE" dirty="0" smtClean="0"/>
              <a:t>Positief migratiesaldo</a:t>
            </a:r>
          </a:p>
          <a:p>
            <a:r>
              <a:rPr lang="nl-BE" dirty="0" smtClean="0"/>
              <a:t>In totaal: beperkte groei (+ 229 inw. of +0,8%) ; net niet top-10 in O-Vl.</a:t>
            </a:r>
          </a:p>
        </p:txBody>
      </p:sp>
      <p:graphicFrame>
        <p:nvGraphicFramePr>
          <p:cNvPr id="7" name="Tijdelijke aanduiding voor inhou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729766"/>
              </p:ext>
            </p:extLst>
          </p:nvPr>
        </p:nvGraphicFramePr>
        <p:xfrm>
          <a:off x="44255" y="1772816"/>
          <a:ext cx="9064249" cy="4041560"/>
        </p:xfrm>
        <a:graphic>
          <a:graphicData uri="http://schemas.openxmlformats.org/drawingml/2006/table">
            <a:tbl>
              <a:tblPr firstRow="1" firstCol="1" bandRow="1"/>
              <a:tblGrid>
                <a:gridCol w="1215377"/>
                <a:gridCol w="1007657"/>
                <a:gridCol w="760135"/>
                <a:gridCol w="760135"/>
                <a:gridCol w="760135"/>
                <a:gridCol w="760135"/>
                <a:gridCol w="760135"/>
                <a:gridCol w="760135"/>
                <a:gridCol w="760135"/>
                <a:gridCol w="760135"/>
                <a:gridCol w="760135"/>
              </a:tblGrid>
              <a:tr h="4252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 err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bev</a:t>
                      </a:r>
                      <a:r>
                        <a:rPr lang="nl-BE" sz="16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 op 1/1/2013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natuurlijke loop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interne migraties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externe migraties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90390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geboorten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overlijdens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saldo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immigratie (in)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emigratie (uit)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saldo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immigratie (in)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emigratie (uit)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saldo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30 412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296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312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-16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1 284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1 127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157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G’bergen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32 852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321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339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-18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1 260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1 130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143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37 446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352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385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-33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1 664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1 453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168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25 565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84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968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1 066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-98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134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25 580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266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-13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1 000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954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46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164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Arr. </a:t>
                      </a:r>
                      <a:r>
                        <a:rPr lang="nl-BE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Oud.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121 695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1 219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1 255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-36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3 443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3 210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233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185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O-</a:t>
                      </a:r>
                      <a:r>
                        <a:rPr lang="nl-BE" sz="16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Vlaand</a:t>
                      </a:r>
                      <a:r>
                        <a:rPr lang="nl-BE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.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1 460 944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15 521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14 529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992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18 061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15 634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2 427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12 977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8 329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4 648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1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Vl. </a:t>
                      </a: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Gewest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6 381 859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67 491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61 621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5 870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28 327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21 518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6 809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62 070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45 961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16 109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3159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Situatie: </a:t>
                      </a: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2013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2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2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2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20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2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2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2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3159">
                <a:tc grid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2"/>
                        </a:rPr>
                        <a:t>Bron:</a:t>
                      </a:r>
                      <a:r>
                        <a:rPr lang="nl-BE" sz="12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2"/>
                        </a:rPr>
                        <a:t> Algemene Directie Statistiek - </a:t>
                      </a:r>
                      <a:r>
                        <a:rPr lang="nl-BE" sz="120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2"/>
                        </a:rPr>
                        <a:t>Statistics</a:t>
                      </a:r>
                      <a:r>
                        <a:rPr lang="nl-BE" sz="12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hlinkClick r:id="rId2"/>
                        </a:rPr>
                        <a:t> Belgium - Bevolking op basis van het rijksregister van de natuurlijke personen</a:t>
                      </a:r>
                      <a:endParaRPr lang="nl-BE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27" marR="4192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 dirty="0">
                        <a:effectLst/>
                        <a:latin typeface="Calibri"/>
                      </a:endParaRPr>
                    </a:p>
                  </a:txBody>
                  <a:tcPr marL="41927" marR="4192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839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dirty="0" smtClean="0"/>
              <a:t>Evolutie geboorten en leeftijdsgroepen 0-17 jaar</a:t>
            </a:r>
            <a:endParaRPr lang="nl-BE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78872"/>
              </p:ext>
            </p:extLst>
          </p:nvPr>
        </p:nvGraphicFramePr>
        <p:xfrm>
          <a:off x="107506" y="3140968"/>
          <a:ext cx="8928992" cy="1787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142"/>
                <a:gridCol w="720080"/>
                <a:gridCol w="648072"/>
                <a:gridCol w="648072"/>
                <a:gridCol w="648072"/>
                <a:gridCol w="720080"/>
                <a:gridCol w="720080"/>
                <a:gridCol w="720080"/>
                <a:gridCol w="720080"/>
                <a:gridCol w="720080"/>
                <a:gridCol w="720080"/>
                <a:gridCol w="648074"/>
              </a:tblGrid>
              <a:tr h="273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2005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2006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2007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2008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2009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2011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0 - 2,5 jaar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nl-BE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100,6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106,4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112,4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111,3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118,3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127,7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127,5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120,3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126,5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123,7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2,5 – 5 jaar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95,7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93,0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92,3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92,8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99,6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103,0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108,0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113,7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115,6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120,4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 – 11 jaar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99,3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98,2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99,1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93,5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93,3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92,4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92,7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93,8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94,8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 – 17 jaar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103,6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103,8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106,0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104,4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105,0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105,8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103,4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104,4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101,3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102,0</a:t>
                      </a:r>
                      <a:endParaRPr lang="nl-B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539551" y="5778414"/>
            <a:ext cx="222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Bron:</a:t>
            </a:r>
          </a:p>
          <a:p>
            <a:r>
              <a:rPr lang="nl-BE" sz="1400" dirty="0"/>
              <a:t>Gemeentelijke </a:t>
            </a:r>
            <a:r>
              <a:rPr lang="nl-BE" sz="1400" dirty="0" smtClean="0"/>
              <a:t>Profielschets</a:t>
            </a:r>
            <a:endParaRPr lang="nl-BE" sz="1400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10274"/>
              </p:ext>
            </p:extLst>
          </p:nvPr>
        </p:nvGraphicFramePr>
        <p:xfrm>
          <a:off x="107502" y="1892816"/>
          <a:ext cx="8928993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6"/>
                <a:gridCol w="758542"/>
                <a:gridCol w="632211"/>
                <a:gridCol w="632211"/>
                <a:gridCol w="632211"/>
                <a:gridCol w="711238"/>
                <a:gridCol w="711238"/>
                <a:gridCol w="711238"/>
                <a:gridCol w="711238"/>
                <a:gridCol w="790264"/>
                <a:gridCol w="711238"/>
                <a:gridCol w="631218"/>
              </a:tblGrid>
              <a:tr h="300566">
                <a:tc>
                  <a:txBody>
                    <a:bodyPr/>
                    <a:lstStyle/>
                    <a:p>
                      <a:pPr algn="ctr"/>
                      <a:endParaRPr lang="nl-BE" sz="1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nl-BE" sz="1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2004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2005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2006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2007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2008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2009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2010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2011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566">
                <a:tc>
                  <a:txBody>
                    <a:bodyPr/>
                    <a:lstStyle/>
                    <a:p>
                      <a:pPr algn="ctr"/>
                      <a:r>
                        <a:rPr lang="nl-BE" sz="1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geboorten</a:t>
                      </a:r>
                      <a:endParaRPr lang="nl-BE" sz="1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296</a:t>
                      </a:r>
                      <a:endParaRPr lang="nl-BE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3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26973"/>
            <a:ext cx="7344816" cy="5386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dirty="0" smtClean="0"/>
              <a:t>Evolutie geboorten en leeftijdsgroepen 0-17 jaar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65901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Evolutie migraties</a:t>
            </a:r>
            <a:endParaRPr lang="nl-BE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33359"/>
              </p:ext>
            </p:extLst>
          </p:nvPr>
        </p:nvGraphicFramePr>
        <p:xfrm>
          <a:off x="107501" y="1556792"/>
          <a:ext cx="8856986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5"/>
                <a:gridCol w="741001"/>
                <a:gridCol w="638779"/>
                <a:gridCol w="638779"/>
                <a:gridCol w="638779"/>
                <a:gridCol w="638779"/>
                <a:gridCol w="638779"/>
                <a:gridCol w="638779"/>
                <a:gridCol w="638779"/>
                <a:gridCol w="638779"/>
                <a:gridCol w="638779"/>
                <a:gridCol w="638779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nl-BE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7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nl-BE" sz="17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2004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2005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2006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2007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2008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2009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2010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2011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nl-BE" sz="17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Interne inwijking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1287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1284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Interne uitwijking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868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7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Saldo intern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Internationale inwijking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Internationale uitwijking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Saldo internationaal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Saldo totaal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247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83568" y="5877272"/>
            <a:ext cx="222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Bron:</a:t>
            </a:r>
          </a:p>
          <a:p>
            <a:r>
              <a:rPr lang="nl-BE" sz="1400" dirty="0"/>
              <a:t>Gemeentelijke </a:t>
            </a:r>
            <a:r>
              <a:rPr lang="nl-BE" sz="1400" dirty="0" smtClean="0"/>
              <a:t>Profielschets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5924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Bevolkingspiramide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34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6091248" y="4725144"/>
            <a:ext cx="3017256" cy="1477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Vrij smalle basis</a:t>
            </a:r>
          </a:p>
          <a:p>
            <a:r>
              <a:rPr lang="nl-BE" dirty="0" smtClean="0"/>
              <a:t>Vrij breed middenstuk, stilaan smaller uitlopend naar boven</a:t>
            </a:r>
          </a:p>
          <a:p>
            <a:endParaRPr lang="nl-BE" dirty="0"/>
          </a:p>
          <a:p>
            <a:r>
              <a:rPr lang="nl-BE" dirty="0" smtClean="0"/>
              <a:t>=&gt; Verouderende bevolking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493559"/>
            <a:ext cx="5976663" cy="524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4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Nieuwkomers (2012)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35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204864"/>
            <a:ext cx="7704856" cy="38164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b="1" u="sng" dirty="0" smtClean="0"/>
              <a:t>Definitie:</a:t>
            </a:r>
          </a:p>
          <a:p>
            <a:pPr marL="0" indent="0">
              <a:buNone/>
            </a:pPr>
            <a:endParaRPr lang="nl-BE" sz="1200" dirty="0"/>
          </a:p>
          <a:p>
            <a:pPr marL="0" indent="0">
              <a:buNone/>
            </a:pPr>
            <a:r>
              <a:rPr lang="nl-BE" sz="2400" dirty="0" smtClean="0"/>
              <a:t>Nieuwkomers zijn vreemdelingen die zich recent en voor langere duur in de gemeente komen vestigen. Niet-Belgen die hier slechts tijdelijk verblijven, zijn geen nieuwkomers.</a:t>
            </a:r>
          </a:p>
          <a:p>
            <a:pPr marL="0" indent="0">
              <a:buNone/>
            </a:pPr>
            <a:endParaRPr lang="nl-BE" sz="2400" dirty="0" smtClean="0"/>
          </a:p>
          <a:p>
            <a:pPr marL="0" indent="0">
              <a:buNone/>
            </a:pPr>
            <a:r>
              <a:rPr lang="nl-BE" b="1" u="sng" dirty="0" smtClean="0"/>
              <a:t>Vlaamse Armoedemonitor (SVR):</a:t>
            </a:r>
          </a:p>
          <a:p>
            <a:pPr marL="0" indent="0">
              <a:buNone/>
            </a:pPr>
            <a:endParaRPr lang="nl-BE" sz="1200" dirty="0" smtClean="0"/>
          </a:p>
          <a:p>
            <a:pPr marL="0" indent="0">
              <a:buNone/>
            </a:pPr>
            <a:r>
              <a:rPr lang="nl-BE" sz="2400" dirty="0" smtClean="0"/>
              <a:t>Armoederisicopercentage ligt 4x hoger bij niet-EU-burgers (derdelanders) dan bij EU-burgers !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0074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Nieuwkomers (2012)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36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07504" y="6165304"/>
            <a:ext cx="547260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Kleine groep.  Promille in O-Vl. middenmoot.</a:t>
            </a:r>
          </a:p>
          <a:p>
            <a:r>
              <a:rPr lang="nl-BE" dirty="0" smtClean="0"/>
              <a:t>28% derdelanders (lagere middenmoot in O-</a:t>
            </a:r>
            <a:r>
              <a:rPr lang="nl-BE" dirty="0" err="1" smtClean="0"/>
              <a:t>Vl</a:t>
            </a:r>
            <a:r>
              <a:rPr lang="nl-BE" dirty="0" smtClean="0"/>
              <a:t>)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380071"/>
              </p:ext>
            </p:extLst>
          </p:nvPr>
        </p:nvGraphicFramePr>
        <p:xfrm>
          <a:off x="107503" y="1289015"/>
          <a:ext cx="8784976" cy="4561782"/>
        </p:xfrm>
        <a:graphic>
          <a:graphicData uri="http://schemas.openxmlformats.org/drawingml/2006/table">
            <a:tbl>
              <a:tblPr/>
              <a:tblGrid>
                <a:gridCol w="1512169"/>
                <a:gridCol w="1011275"/>
                <a:gridCol w="706188"/>
                <a:gridCol w="663817"/>
                <a:gridCol w="663817"/>
                <a:gridCol w="663817"/>
                <a:gridCol w="753267"/>
                <a:gridCol w="753267"/>
                <a:gridCol w="748559"/>
                <a:gridCol w="659108"/>
                <a:gridCol w="649692"/>
              </a:tblGrid>
              <a:tr h="251165"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2000" b="1" i="0" u="none" strike="noStrike" dirty="0">
                          <a:effectLst/>
                          <a:latin typeface="Calibri"/>
                        </a:rPr>
                        <a:t>Locatie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000" b="1" i="0" u="none" strike="noStrike">
                          <a:effectLst/>
                          <a:latin typeface="Calibri"/>
                        </a:rPr>
                        <a:t>Aantal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000" b="1" i="0" u="none" strike="noStrike">
                          <a:effectLst/>
                          <a:latin typeface="Calibri"/>
                        </a:rPr>
                        <a:t>Geslacht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000" b="1" i="0" u="none" strike="noStrike">
                          <a:effectLst/>
                          <a:latin typeface="Calibri"/>
                        </a:rPr>
                        <a:t>Leeftijd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l-BE" sz="2000" b="1" i="0" u="none" strike="noStrike">
                          <a:effectLst/>
                          <a:latin typeface="Calibri"/>
                        </a:rPr>
                        <a:t>Nationaliteitsgroep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1130242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 err="1">
                          <a:effectLst/>
                          <a:latin typeface="Calibri"/>
                        </a:rPr>
                        <a:t>Meerder-jarige</a:t>
                      </a:r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 </a:t>
                      </a:r>
                      <a:r>
                        <a:rPr lang="nl-BE" sz="1600" b="0" i="0" u="none" strike="noStrike" dirty="0" err="1">
                          <a:effectLst/>
                          <a:latin typeface="Calibri"/>
                        </a:rPr>
                        <a:t>nieuw-komers</a:t>
                      </a:r>
                      <a:endParaRPr lang="nl-BE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b="0" i="0" u="none" strike="noStrike" dirty="0">
                          <a:effectLst/>
                          <a:latin typeface="Calibri"/>
                        </a:rPr>
                        <a:t>Aantal </a:t>
                      </a:r>
                      <a:r>
                        <a:rPr lang="nl-NL" sz="1600" b="0" i="0" u="none" strike="noStrike" dirty="0" smtClean="0">
                          <a:effectLst/>
                          <a:latin typeface="Calibri"/>
                        </a:rPr>
                        <a:t>per       </a:t>
                      </a:r>
                      <a:r>
                        <a:rPr lang="nl-NL" sz="1600" b="0" i="0" u="none" strike="noStrike" dirty="0">
                          <a:effectLst/>
                          <a:latin typeface="Calibri"/>
                        </a:rPr>
                        <a:t>1 000 </a:t>
                      </a:r>
                      <a:r>
                        <a:rPr lang="nl-NL" sz="1600" b="0" i="0" u="none" strike="noStrike" dirty="0" smtClean="0">
                          <a:effectLst/>
                          <a:latin typeface="Calibri"/>
                        </a:rPr>
                        <a:t>inw.</a:t>
                      </a:r>
                      <a:endParaRPr lang="nl-NL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man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vrouw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18-65 jaar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65+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 err="1">
                          <a:effectLst/>
                          <a:latin typeface="Calibri"/>
                        </a:rPr>
                        <a:t>Neder-lander</a:t>
                      </a:r>
                      <a:endParaRPr lang="nl-BE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EU+ zonder NL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 err="1">
                          <a:effectLst/>
                          <a:latin typeface="Calibri"/>
                        </a:rPr>
                        <a:t>Derde-lander</a:t>
                      </a:r>
                      <a:endParaRPr lang="nl-BE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 err="1" smtClean="0">
                          <a:effectLst/>
                          <a:latin typeface="Calibri"/>
                        </a:rPr>
                        <a:t>Onbe-paald</a:t>
                      </a:r>
                      <a:endParaRPr lang="nl-BE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Oudenaarde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2,71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 smtClean="0">
                          <a:effectLst/>
                          <a:latin typeface="Calibri"/>
                        </a:rPr>
                        <a:t>G’bergen</a:t>
                      </a:r>
                      <a:endParaRPr lang="nl-BE" sz="20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2,33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Ninove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1,77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Ronse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4,68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Zottegem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Arr. </a:t>
                      </a:r>
                      <a:r>
                        <a:rPr lang="nl-BE" sz="2000" b="0" i="0" u="none" strike="noStrike" dirty="0" smtClean="0">
                          <a:effectLst/>
                          <a:latin typeface="Calibri"/>
                        </a:rPr>
                        <a:t>Oud.</a:t>
                      </a:r>
                      <a:endParaRPr lang="nl-BE" sz="20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smtClean="0">
                          <a:effectLst/>
                          <a:latin typeface="Calibri"/>
                        </a:rPr>
                        <a:t>O-Vlaanderen</a:t>
                      </a:r>
                      <a:endParaRPr lang="nl-BE" sz="20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6 687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3 650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3 037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6 633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3 680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2 327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65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Vlaanderen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36 739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5,78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effectLst/>
                          <a:latin typeface="Calibri"/>
                        </a:rPr>
                        <a:t>19 977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effectLst/>
                          <a:latin typeface="Calibri"/>
                        </a:rPr>
                        <a:t>16 762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effectLst/>
                          <a:latin typeface="Calibri"/>
                        </a:rPr>
                        <a:t>36 345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5 080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17 018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effectLst/>
                          <a:latin typeface="Calibri"/>
                        </a:rPr>
                        <a:t>14 106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535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nl-BE" sz="1200" b="1" i="0" u="none" strike="noStrike" dirty="0">
                          <a:effectLst/>
                          <a:latin typeface="Calibri"/>
                        </a:rPr>
                        <a:t>Situatie: </a:t>
                      </a:r>
                      <a:r>
                        <a:rPr lang="nl-BE" sz="1200" b="0" i="0" u="none" strike="noStrike" dirty="0"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2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1651">
                <a:tc gridSpan="11">
                  <a:txBody>
                    <a:bodyPr/>
                    <a:lstStyle/>
                    <a:p>
                      <a:pPr algn="l" fontAlgn="b"/>
                      <a:r>
                        <a:rPr lang="nl-N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Bron:</a:t>
                      </a:r>
                      <a:r>
                        <a:rPr lang="nl-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Studiedienst van de Vlaamse Regering (SVR) via de Lokale Inburgerings- en Integratiemonitor (nieuwkomers) en Algemene Directie Statistiek en Economische Informatie (aantal inwoners) via lokale statistieken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67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Nieuwkomers (2012)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37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51520" y="1268760"/>
            <a:ext cx="791819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Vooral arbeidsmigranten (43%) en gezinsherenigers (22%) ; slechts </a:t>
            </a:r>
            <a:r>
              <a:rPr lang="nl-BE" dirty="0"/>
              <a:t>7</a:t>
            </a:r>
            <a:r>
              <a:rPr lang="nl-BE" dirty="0" smtClean="0"/>
              <a:t>% asielzoekers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271198"/>
              </p:ext>
            </p:extLst>
          </p:nvPr>
        </p:nvGraphicFramePr>
        <p:xfrm>
          <a:off x="158608" y="1844824"/>
          <a:ext cx="8496943" cy="4414143"/>
        </p:xfrm>
        <a:graphic>
          <a:graphicData uri="http://schemas.openxmlformats.org/drawingml/2006/table">
            <a:tbl>
              <a:tblPr/>
              <a:tblGrid>
                <a:gridCol w="1389056"/>
                <a:gridCol w="831272"/>
                <a:gridCol w="703308"/>
                <a:gridCol w="1057708"/>
                <a:gridCol w="792088"/>
                <a:gridCol w="1008112"/>
                <a:gridCol w="1008112"/>
                <a:gridCol w="936104"/>
                <a:gridCol w="720080"/>
                <a:gridCol w="51103"/>
              </a:tblGrid>
              <a:tr h="243610"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2000" b="1" i="0" u="none" strike="noStrike" dirty="0">
                          <a:effectLst/>
                          <a:latin typeface="Calibri"/>
                        </a:rPr>
                        <a:t>Locatie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nl-BE" sz="2000" b="1" i="0" u="none" strike="noStrike" dirty="0">
                          <a:effectLst/>
                          <a:latin typeface="Calibri"/>
                        </a:rPr>
                        <a:t>Statuut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9624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b="0" i="0" u="none" strike="noStrike" dirty="0" err="1">
                          <a:effectLst/>
                          <a:latin typeface="Calibri"/>
                        </a:rPr>
                        <a:t>Arbeids-migrant</a:t>
                      </a:r>
                      <a:r>
                        <a:rPr lang="nl-NL" sz="1600" b="0" i="0" u="none" strike="noStrike" dirty="0">
                          <a:effectLst/>
                          <a:latin typeface="Calibri"/>
                        </a:rPr>
                        <a:t> (zowel </a:t>
                      </a:r>
                      <a:r>
                        <a:rPr lang="nl-NL" sz="1600" b="0" i="0" u="none" strike="noStrike" dirty="0" err="1">
                          <a:effectLst/>
                          <a:latin typeface="Calibri"/>
                        </a:rPr>
                        <a:t>derde-lander</a:t>
                      </a:r>
                      <a:r>
                        <a:rPr lang="nl-NL" sz="1600" b="0" i="0" u="none" strike="noStrike" dirty="0">
                          <a:effectLst/>
                          <a:latin typeface="Calibri"/>
                        </a:rPr>
                        <a:t> als EU+)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 err="1">
                          <a:effectLst/>
                          <a:latin typeface="Calibri"/>
                        </a:rPr>
                        <a:t>Asiel-zoeker</a:t>
                      </a:r>
                      <a:endParaRPr lang="nl-BE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b="0" i="0" u="none" strike="noStrike" dirty="0">
                          <a:effectLst/>
                          <a:latin typeface="Calibri"/>
                        </a:rPr>
                        <a:t>Europees onderdaan waarvan reden van migratie onbekend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Student EU+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>
                          <a:effectLst/>
                          <a:latin typeface="Calibri"/>
                        </a:rPr>
                        <a:t>Geregu-lariseerd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NL" sz="1600" b="0" i="0" u="none" strike="noStrike" dirty="0" err="1">
                          <a:effectLst/>
                          <a:latin typeface="Calibri"/>
                        </a:rPr>
                        <a:t>Gezins-hereniger</a:t>
                      </a:r>
                      <a:r>
                        <a:rPr lang="nl-NL" sz="1600" b="0" i="0" u="none" strike="noStrike" dirty="0">
                          <a:effectLst/>
                          <a:latin typeface="Calibri"/>
                        </a:rPr>
                        <a:t> (zowel </a:t>
                      </a:r>
                      <a:r>
                        <a:rPr lang="nl-NL" sz="1600" b="0" i="0" u="none" strike="noStrike" dirty="0" err="1">
                          <a:effectLst/>
                          <a:latin typeface="Calibri"/>
                        </a:rPr>
                        <a:t>derde-lander</a:t>
                      </a:r>
                      <a:r>
                        <a:rPr lang="nl-NL" sz="1600" b="0" i="0" u="none" strike="noStrike" dirty="0">
                          <a:effectLst/>
                          <a:latin typeface="Calibri"/>
                        </a:rPr>
                        <a:t> als EU+)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>
                          <a:effectLst/>
                          <a:latin typeface="Calibri"/>
                        </a:rPr>
                        <a:t>Overige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600" b="0" i="0" u="none" strike="noStrike" dirty="0" err="1">
                          <a:effectLst/>
                          <a:latin typeface="Calibri"/>
                        </a:rPr>
                        <a:t>On-bepaald</a:t>
                      </a:r>
                      <a:endParaRPr lang="nl-BE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Oudenaarde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err="1" smtClean="0">
                          <a:effectLst/>
                          <a:latin typeface="Calibri"/>
                        </a:rPr>
                        <a:t>G’bergen</a:t>
                      </a:r>
                      <a:endParaRPr lang="nl-BE" sz="20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Ninove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Ronse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Zottegem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Arr. </a:t>
                      </a:r>
                      <a:r>
                        <a:rPr lang="nl-BE" sz="2000" b="0" i="0" u="none" strike="noStrike" dirty="0" smtClean="0">
                          <a:effectLst/>
                          <a:latin typeface="Calibri"/>
                        </a:rPr>
                        <a:t>Oud.</a:t>
                      </a:r>
                      <a:endParaRPr lang="nl-BE" sz="20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 smtClean="0">
                          <a:effectLst/>
                          <a:latin typeface="Calibri"/>
                        </a:rPr>
                        <a:t>O-</a:t>
                      </a:r>
                      <a:r>
                        <a:rPr lang="nl-BE" sz="2000" b="0" i="0" u="none" strike="noStrike" dirty="0" err="1" smtClean="0">
                          <a:effectLst/>
                          <a:latin typeface="Calibri"/>
                        </a:rPr>
                        <a:t>Vlaand</a:t>
                      </a:r>
                      <a:r>
                        <a:rPr lang="nl-BE" sz="2000" b="0" i="0" u="none" strike="noStrike" dirty="0" smtClean="0">
                          <a:effectLst/>
                          <a:latin typeface="Calibri"/>
                        </a:rPr>
                        <a:t>.</a:t>
                      </a:r>
                      <a:endParaRPr lang="nl-BE" sz="20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2 054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617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1 759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1 702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3610">
                <a:tc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Vlaanderen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9 867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4 170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9 701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381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829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9 042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>
                          <a:effectLst/>
                          <a:latin typeface="Calibri"/>
                        </a:rPr>
                        <a:t>2 722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000" b="0" i="0" u="none" strike="noStrike" dirty="0"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0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803"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nl-BE" sz="10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10">
                  <a:txBody>
                    <a:bodyPr/>
                    <a:lstStyle/>
                    <a:p>
                      <a:pPr algn="l" fontAlgn="b"/>
                      <a:endParaRPr lang="nl-NL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2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Niet-Belgen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38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51520" y="1425550"/>
            <a:ext cx="718324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Naar huidige nationaliteit: 1 117 (3,64%)</a:t>
            </a:r>
          </a:p>
          <a:p>
            <a:r>
              <a:rPr lang="nl-BE" dirty="0" smtClean="0"/>
              <a:t>Naar nationaliteit bij geboorte: 1 889 (6,15%)</a:t>
            </a:r>
          </a:p>
          <a:p>
            <a:r>
              <a:rPr lang="nl-BE" dirty="0" smtClean="0"/>
              <a:t>Bij de lagere percentages van de referentielocaties ; middenmoot in O-</a:t>
            </a:r>
            <a:r>
              <a:rPr lang="nl-BE" dirty="0" err="1" smtClean="0"/>
              <a:t>Vl</a:t>
            </a:r>
            <a:endParaRPr lang="nl-BE" dirty="0" smtClean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76337"/>
              </p:ext>
            </p:extLst>
          </p:nvPr>
        </p:nvGraphicFramePr>
        <p:xfrm>
          <a:off x="323528" y="2640940"/>
          <a:ext cx="8424935" cy="4064805"/>
        </p:xfrm>
        <a:graphic>
          <a:graphicData uri="http://schemas.openxmlformats.org/drawingml/2006/table">
            <a:tbl>
              <a:tblPr firstRow="1" firstCol="1" bandRow="1"/>
              <a:tblGrid>
                <a:gridCol w="2260409"/>
                <a:gridCol w="1484006"/>
                <a:gridCol w="1658078"/>
                <a:gridCol w="1438266"/>
                <a:gridCol w="1584176"/>
              </a:tblGrid>
              <a:tr h="54789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niet-Belgen naar huidige nationaliteit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niet-Belgen naar nationaliteit bij geboorte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270475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aantal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100 inw.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aantal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100 inw.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1 117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3,64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1 889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6,15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1 354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4,09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2 546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7,70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1 587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4,21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3 432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9,10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1 683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6,56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4 833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18,83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653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2,54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1 074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4,18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Arr. Oudenaarde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3 811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3,12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8 465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6,92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0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Oost-Vlaanderen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79 255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5,39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151 706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10,31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Situatie:</a:t>
                      </a:r>
                      <a:r>
                        <a:rPr lang="nl-BE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01/01/2014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70475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Bron: Rijksregister via bevolkingskubus (incl. wachtregister)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89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39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631676" y="3674055"/>
            <a:ext cx="4476827" cy="313932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4 sectoren met ruim 100 niet-Belgen bij geb.: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5-Pamele (193 niet-Belgen naar geboorte)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2-Einddries (163)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38-Eine-Kern (160)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1-Oudenaarde-Centrum (133)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1 op de 3 woont in één van die 4 sectoren.</a:t>
            </a:r>
          </a:p>
          <a:p>
            <a:r>
              <a:rPr lang="nl-BE" dirty="0" smtClean="0">
                <a:sym typeface="Wingdings" panose="05000000000000000000" pitchFamily="2" charset="2"/>
              </a:rPr>
              <a:t>( Temse: 60% woont in 4 sectoren)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Helft van top-10 &lt; deelgemeente Oudenaarde</a:t>
            </a:r>
          </a:p>
        </p:txBody>
      </p:sp>
    </p:spTree>
    <p:extLst>
      <p:ext uri="{BB962C8B-B14F-4D97-AF65-F5344CB8AC3E}">
        <p14:creationId xmlns:p14="http://schemas.microsoft.com/office/powerpoint/2010/main" val="20681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Opmerkingen vooraf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Vergelijkingen gemeentelijke cijfers:</a:t>
            </a:r>
          </a:p>
          <a:p>
            <a:pPr lvl="1"/>
            <a:r>
              <a:rPr lang="nl-BE" dirty="0" smtClean="0"/>
              <a:t>Referentiegemeenten: Geraardsbergen, Ronse, </a:t>
            </a:r>
            <a:r>
              <a:rPr lang="nl-BE" dirty="0" err="1" smtClean="0"/>
              <a:t>Ninove</a:t>
            </a:r>
            <a:r>
              <a:rPr lang="nl-BE" dirty="0" smtClean="0"/>
              <a:t>, </a:t>
            </a:r>
            <a:r>
              <a:rPr lang="nl-BE" dirty="0" err="1" smtClean="0"/>
              <a:t>Zottegem</a:t>
            </a:r>
            <a:endParaRPr lang="nl-BE" dirty="0" smtClean="0"/>
          </a:p>
          <a:p>
            <a:pPr lvl="1"/>
            <a:r>
              <a:rPr lang="nl-BE" dirty="0" smtClean="0"/>
              <a:t>Arrondissement Oudenaarde, Provincie O-Vl., Vlaams Gewest</a:t>
            </a:r>
          </a:p>
          <a:p>
            <a:pPr lvl="1"/>
            <a:r>
              <a:rPr lang="nl-BE" dirty="0" smtClean="0"/>
              <a:t>Rangschikking v/d 65 O-Vl. gemeenten</a:t>
            </a:r>
          </a:p>
          <a:p>
            <a:pPr lvl="1"/>
            <a:r>
              <a:rPr lang="nl-BE" dirty="0" smtClean="0"/>
              <a:t>Absolute cijfers versus relatieve cijfers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A47A-CABF-4550-B31B-1716AE3B8ECC}" type="datetime1">
              <a:rPr lang="nl-BE" smtClean="0"/>
              <a:pPr/>
              <a:t>19/05/2015</a:t>
            </a:fld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40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559668" y="3120057"/>
            <a:ext cx="4476827" cy="36933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10-Rijtmeersen (100%) = wet v/d kleine getallen (3 inw.)</a:t>
            </a:r>
          </a:p>
          <a:p>
            <a:r>
              <a:rPr lang="nl-BE" dirty="0" smtClean="0"/>
              <a:t>6  andere sectoren met ruim 10% niet-Belgen bij geboorte: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5-Pamele (14,85%)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26-Stationswijk (13,71%)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39-Grote Straat (12,12%)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1-Oudenaarde-Centrum (11,50%)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54-Meersbloem (11,11%)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2-Einddries (11,10%)</a:t>
            </a:r>
          </a:p>
          <a:p>
            <a:endParaRPr lang="nl-BE" dirty="0"/>
          </a:p>
          <a:p>
            <a:r>
              <a:rPr lang="nl-BE" dirty="0" smtClean="0"/>
              <a:t>Top-12: 8 sectoren &lt; </a:t>
            </a:r>
            <a:r>
              <a:rPr lang="nl-BE" dirty="0" err="1" smtClean="0"/>
              <a:t>deelgem</a:t>
            </a:r>
            <a:r>
              <a:rPr lang="nl-BE" dirty="0" smtClean="0"/>
              <a:t>. Oudenaarde.</a:t>
            </a:r>
          </a:p>
          <a:p>
            <a:r>
              <a:rPr lang="nl-BE" dirty="0" smtClean="0"/>
              <a:t>Lagere % dan in Ronse, </a:t>
            </a:r>
            <a:r>
              <a:rPr lang="nl-BE" dirty="0" err="1" smtClean="0"/>
              <a:t>G’bergen</a:t>
            </a:r>
            <a:r>
              <a:rPr lang="nl-BE" dirty="0" smtClean="0"/>
              <a:t>, Temse,…</a:t>
            </a:r>
          </a:p>
        </p:txBody>
      </p:sp>
    </p:spTree>
    <p:extLst>
      <p:ext uri="{BB962C8B-B14F-4D97-AF65-F5344CB8AC3E}">
        <p14:creationId xmlns:p14="http://schemas.microsoft.com/office/powerpoint/2010/main" val="18176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7" y="260648"/>
            <a:ext cx="844058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41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2889029" y="1484784"/>
            <a:ext cx="5211363" cy="2308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BE" dirty="0" smtClean="0"/>
              <a:t>Ex-USSR (in </a:t>
            </a:r>
            <a:r>
              <a:rPr lang="nl-BE" dirty="0" err="1" smtClean="0"/>
              <a:t>arro</a:t>
            </a:r>
            <a:r>
              <a:rPr lang="nl-BE" dirty="0" smtClean="0"/>
              <a:t>. </a:t>
            </a:r>
            <a:r>
              <a:rPr lang="nl-BE" dirty="0"/>
              <a:t>p</a:t>
            </a:r>
            <a:r>
              <a:rPr lang="nl-BE" dirty="0" smtClean="0"/>
              <a:t>as 3</a:t>
            </a:r>
            <a:r>
              <a:rPr lang="nl-BE" baseline="30000" dirty="0" smtClean="0"/>
              <a:t>e</a:t>
            </a:r>
            <a:r>
              <a:rPr lang="nl-BE" dirty="0" smtClean="0"/>
              <a:t>)</a:t>
            </a:r>
          </a:p>
          <a:p>
            <a:pPr marL="342900" indent="-342900">
              <a:buAutoNum type="arabicPeriod"/>
            </a:pPr>
            <a:r>
              <a:rPr lang="nl-BE" dirty="0" smtClean="0"/>
              <a:t>Nederland (in </a:t>
            </a:r>
            <a:r>
              <a:rPr lang="nl-BE" dirty="0" err="1" smtClean="0"/>
              <a:t>arro</a:t>
            </a:r>
            <a:r>
              <a:rPr lang="nl-BE" dirty="0" smtClean="0"/>
              <a:t>. pas 5</a:t>
            </a:r>
            <a:r>
              <a:rPr lang="nl-BE" baseline="30000" dirty="0" smtClean="0"/>
              <a:t>e</a:t>
            </a:r>
            <a:r>
              <a:rPr lang="nl-BE" dirty="0" smtClean="0"/>
              <a:t>)</a:t>
            </a:r>
          </a:p>
          <a:p>
            <a:pPr marL="342900" indent="-342900">
              <a:buAutoNum type="arabicPeriod"/>
            </a:pPr>
            <a:r>
              <a:rPr lang="nl-BE" dirty="0" smtClean="0"/>
              <a:t>Turkije (in </a:t>
            </a:r>
            <a:r>
              <a:rPr lang="nl-BE" dirty="0" err="1" smtClean="0"/>
              <a:t>arro</a:t>
            </a:r>
            <a:r>
              <a:rPr lang="nl-BE" dirty="0" smtClean="0"/>
              <a:t>. </a:t>
            </a:r>
            <a:r>
              <a:rPr lang="nl-BE" dirty="0"/>
              <a:t>p</a:t>
            </a:r>
            <a:r>
              <a:rPr lang="nl-BE" dirty="0" smtClean="0"/>
              <a:t>as 9</a:t>
            </a:r>
            <a:r>
              <a:rPr lang="nl-BE" baseline="30000" dirty="0" smtClean="0"/>
              <a:t>e</a:t>
            </a:r>
            <a:r>
              <a:rPr lang="nl-BE" dirty="0" smtClean="0"/>
              <a:t>)</a:t>
            </a:r>
          </a:p>
          <a:p>
            <a:pPr marL="342900" indent="-342900">
              <a:buAutoNum type="arabicPeriod"/>
            </a:pPr>
            <a:endParaRPr lang="nl-BE" dirty="0"/>
          </a:p>
          <a:p>
            <a:pPr marL="285750" indent="-285750">
              <a:buFont typeface="Wingdings" pitchFamily="2" charset="2"/>
              <a:buChar char="ó"/>
            </a:pPr>
            <a:r>
              <a:rPr lang="nl-BE" dirty="0" smtClean="0">
                <a:sym typeface="Wingdings" panose="05000000000000000000" pitchFamily="2" charset="2"/>
              </a:rPr>
              <a:t>top-2 in </a:t>
            </a:r>
            <a:r>
              <a:rPr lang="nl-BE" dirty="0" err="1" smtClean="0">
                <a:sym typeface="Wingdings" panose="05000000000000000000" pitchFamily="2" charset="2"/>
              </a:rPr>
              <a:t>arro</a:t>
            </a:r>
            <a:r>
              <a:rPr lang="nl-BE" dirty="0" smtClean="0">
                <a:sym typeface="Wingdings" panose="05000000000000000000" pitchFamily="2" charset="2"/>
              </a:rPr>
              <a:t>. (Marokko en Frankrijk)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smtClean="0">
                <a:sym typeface="Wingdings" panose="05000000000000000000" pitchFamily="2" charset="2"/>
              </a:rPr>
              <a:t>zijn in fusie-</a:t>
            </a:r>
          </a:p>
          <a:p>
            <a:r>
              <a:rPr lang="nl-BE" dirty="0" smtClean="0">
                <a:sym typeface="Wingdings" panose="05000000000000000000" pitchFamily="2" charset="2"/>
              </a:rPr>
              <a:t>Gemeente Oudenaarde pas 8</a:t>
            </a:r>
            <a:r>
              <a:rPr lang="nl-BE" baseline="30000" dirty="0" smtClean="0">
                <a:sym typeface="Wingdings" panose="05000000000000000000" pitchFamily="2" charset="2"/>
              </a:rPr>
              <a:t>e</a:t>
            </a:r>
            <a:r>
              <a:rPr lang="nl-BE" dirty="0" smtClean="0">
                <a:sym typeface="Wingdings" panose="05000000000000000000" pitchFamily="2" charset="2"/>
              </a:rPr>
              <a:t> en 9</a:t>
            </a:r>
            <a:r>
              <a:rPr lang="nl-BE" baseline="30000" dirty="0" smtClean="0">
                <a:sym typeface="Wingdings" panose="05000000000000000000" pitchFamily="2" charset="2"/>
              </a:rPr>
              <a:t>e </a:t>
            </a:r>
            <a:r>
              <a:rPr lang="nl-BE" dirty="0" smtClean="0">
                <a:sym typeface="Wingdings" panose="05000000000000000000" pitchFamily="2" charset="2"/>
              </a:rPr>
              <a:t>.</a:t>
            </a:r>
            <a:endParaRPr lang="nl-BE" dirty="0" smtClean="0"/>
          </a:p>
          <a:p>
            <a:endParaRPr lang="nl-BE" dirty="0"/>
          </a:p>
          <a:p>
            <a:r>
              <a:rPr lang="nl-BE" dirty="0" smtClean="0"/>
              <a:t>Ruim 90 versch. nationaliteiten</a:t>
            </a:r>
          </a:p>
        </p:txBody>
      </p: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193651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42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5004048" y="4084037"/>
            <a:ext cx="4104455" cy="258532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Vrij geconcentreerd: helft ex-USSR woont in 5 sectoren: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38-Eine-Kern (41 ex-USSR)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2-Einddries (29)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12-Hongerij (29)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5-Pamele (27)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6-Gevaertdreef (21)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/>
              <a:t>Top-7: 5 &lt; deelgemeente Oudenaarde</a:t>
            </a:r>
            <a:endParaRPr lang="nl-BE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43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631676" y="3933056"/>
            <a:ext cx="4476827" cy="286232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Slechts 5 sectoren met meer dan 10 Nederlanders naar geboorte: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1-Oudenaarde-Centrum (21)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11-Ename-Kern (17)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12-Hongerij (14)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2-Einddries (13)</a:t>
            </a:r>
          </a:p>
          <a:p>
            <a:pPr marL="285750" indent="-285750">
              <a:buFontTx/>
              <a:buChar char="-"/>
            </a:pPr>
            <a:r>
              <a:rPr lang="nl-BE" dirty="0" smtClean="0"/>
              <a:t>5-Pamele (10)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/>
              <a:t>Weinig concentratie, hoewel top-7: 4 &lt; </a:t>
            </a:r>
            <a:r>
              <a:rPr lang="nl-BE" dirty="0" err="1" smtClean="0"/>
              <a:t>deel-gemeente</a:t>
            </a:r>
            <a:r>
              <a:rPr lang="nl-BE" dirty="0" smtClean="0"/>
              <a:t> Oudenaarde</a:t>
            </a:r>
            <a:endParaRPr lang="nl-BE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44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631676" y="4221088"/>
            <a:ext cx="4476827" cy="203132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Zeer geconcentreerd: 64% Turken naar geboorte wonen in 5 sectoren: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5-Pamele (27)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38-Eine-Kern (20)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2-Einddries (17)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33-Eine-Zurkelstraat (16)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6-Gevaertdreef (10)</a:t>
            </a:r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nl-BE" sz="3900" dirty="0" smtClean="0"/>
              <a:t>Evolutie aantal gezinnen 2005-2015</a:t>
            </a:r>
            <a:endParaRPr lang="nl-BE" sz="39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45</a:t>
            </a:fld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537544" y="5890046"/>
            <a:ext cx="672498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BE" dirty="0" smtClean="0"/>
              <a:t>+11,67% ; grootste toename v/d referentielocaties</a:t>
            </a:r>
          </a:p>
          <a:p>
            <a:r>
              <a:rPr lang="nl-BE" dirty="0" smtClean="0"/>
              <a:t>7</a:t>
            </a:r>
            <a:r>
              <a:rPr lang="nl-BE" baseline="30000" dirty="0" smtClean="0"/>
              <a:t>e</a:t>
            </a:r>
            <a:r>
              <a:rPr lang="nl-BE" dirty="0" smtClean="0"/>
              <a:t> grootste toename v/d Oost-Vlaamse gemeenten</a:t>
            </a:r>
          </a:p>
          <a:p>
            <a:r>
              <a:rPr lang="nl-BE" dirty="0" smtClean="0"/>
              <a:t>Maar: snellere groei dan aantal inwoners =&gt; gezinnen worden kleiner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3" y="1124744"/>
            <a:ext cx="7799973" cy="467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5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Besluit demografie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2204864"/>
            <a:ext cx="8136904" cy="3960440"/>
          </a:xfrm>
        </p:spPr>
        <p:txBody>
          <a:bodyPr>
            <a:normAutofit fontScale="77500" lnSpcReduction="20000"/>
          </a:bodyPr>
          <a:lstStyle/>
          <a:p>
            <a:r>
              <a:rPr lang="nl-BE" sz="2800" dirty="0" smtClean="0"/>
              <a:t>30 708 inwoners =&gt; 10</a:t>
            </a:r>
            <a:r>
              <a:rPr lang="nl-BE" sz="2800" baseline="30000" dirty="0" smtClean="0"/>
              <a:t>e </a:t>
            </a:r>
            <a:r>
              <a:rPr lang="nl-BE" sz="2800" dirty="0" err="1" smtClean="0"/>
              <a:t>bevolkingsrijkste</a:t>
            </a:r>
            <a:r>
              <a:rPr lang="nl-BE" sz="2800" dirty="0" smtClean="0"/>
              <a:t> van O-Vl.</a:t>
            </a:r>
          </a:p>
          <a:p>
            <a:r>
              <a:rPr lang="nl-BE" sz="2800" dirty="0" smtClean="0"/>
              <a:t>Gemiddelde bevolkingsdichtheid (maar grote interne verschillen)</a:t>
            </a:r>
          </a:p>
          <a:p>
            <a:r>
              <a:rPr lang="nl-BE" sz="2800" dirty="0" smtClean="0"/>
              <a:t>1 v/d snelste groeiers (in O-</a:t>
            </a:r>
            <a:r>
              <a:rPr lang="nl-BE" sz="2800" dirty="0" err="1" smtClean="0"/>
              <a:t>Vl</a:t>
            </a:r>
            <a:r>
              <a:rPr lang="nl-BE" sz="2800" dirty="0" smtClean="0"/>
              <a:t>) naar aantal inwoners (verleden en toekomst). Ondanks negatief natuurlijk saldo (</a:t>
            </a:r>
            <a:r>
              <a:rPr lang="nl-BE" sz="2800" dirty="0" smtClean="0">
                <a:sym typeface="Wingdings" panose="05000000000000000000" pitchFamily="2" charset="2"/>
              </a:rPr>
              <a:t> migraties).</a:t>
            </a:r>
            <a:endParaRPr lang="nl-BE" sz="2800" dirty="0" smtClean="0"/>
          </a:p>
          <a:p>
            <a:r>
              <a:rPr lang="nl-BE" sz="2800" dirty="0" smtClean="0"/>
              <a:t>Prognoses: grote verschillen per leeftijdsgroep. Oudenaarde vooral bij O-Vl. koplopers bij 3-5-, 6-11- en 25-59-jarigen.</a:t>
            </a:r>
          </a:p>
          <a:p>
            <a:r>
              <a:rPr lang="nl-BE" sz="2800" dirty="0" smtClean="0"/>
              <a:t>6,15% niet-Belgen bij geboorte (= Oost-Vlaamse middenmoot)</a:t>
            </a:r>
          </a:p>
          <a:p>
            <a:r>
              <a:rPr lang="nl-BE" sz="2800" dirty="0" smtClean="0"/>
              <a:t>Concentratie niet-Belgen in handvol sectoren is beperkt (wel verschillen naargelang nationaliteit)</a:t>
            </a:r>
          </a:p>
          <a:p>
            <a:r>
              <a:rPr lang="nl-BE" sz="2800" dirty="0" smtClean="0"/>
              <a:t>Ex-USSR = grootste groep</a:t>
            </a:r>
          </a:p>
          <a:p>
            <a:r>
              <a:rPr lang="nl-BE" sz="2800" dirty="0" smtClean="0"/>
              <a:t>Gezinsverdunning</a:t>
            </a:r>
            <a:endParaRPr lang="nl-BE" sz="2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82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Inleidende opmerkingen</a:t>
            </a:r>
          </a:p>
          <a:p>
            <a:r>
              <a:rPr lang="nl-BE" dirty="0" smtClean="0"/>
              <a:t>Situering werkingsgebied LOP</a:t>
            </a:r>
          </a:p>
          <a:p>
            <a:r>
              <a:rPr lang="nl-BE" dirty="0" smtClean="0"/>
              <a:t>Demografische kenmerken</a:t>
            </a:r>
          </a:p>
          <a:p>
            <a:r>
              <a:rPr lang="nl-BE" dirty="0" smtClean="0">
                <a:solidFill>
                  <a:srgbClr val="D26E2B"/>
                </a:solidFill>
              </a:rPr>
              <a:t>Huisvesting</a:t>
            </a:r>
          </a:p>
          <a:p>
            <a:r>
              <a:rPr lang="nl-BE" dirty="0" smtClean="0"/>
              <a:t>Inkomens</a:t>
            </a:r>
          </a:p>
          <a:p>
            <a:r>
              <a:rPr lang="nl-BE" dirty="0" smtClean="0"/>
              <a:t>Arbeidsmarkt</a:t>
            </a:r>
          </a:p>
          <a:p>
            <a:r>
              <a:rPr lang="nl-BE" dirty="0" smtClean="0"/>
              <a:t>(Kans)armoede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4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122019"/>
              </p:ext>
            </p:extLst>
          </p:nvPr>
        </p:nvGraphicFramePr>
        <p:xfrm>
          <a:off x="323528" y="1258496"/>
          <a:ext cx="8424933" cy="4978816"/>
        </p:xfrm>
        <a:graphic>
          <a:graphicData uri="http://schemas.openxmlformats.org/drawingml/2006/table">
            <a:tbl>
              <a:tblPr/>
              <a:tblGrid>
                <a:gridCol w="2310063"/>
                <a:gridCol w="1222974"/>
                <a:gridCol w="1075473"/>
                <a:gridCol w="1370475"/>
                <a:gridCol w="1077797"/>
                <a:gridCol w="1368151"/>
              </a:tblGrid>
              <a:tr h="281527"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Sociale verhuringen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6305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apparte-menten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dup-lexen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eengezins-woningen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totaal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 1 000 </a:t>
                      </a:r>
                      <a:r>
                        <a:rPr lang="nl-BE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gezinnen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Oudenaarde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Geraardsbergen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Ninove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49,99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Ronse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Zottegem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Arr. Oudenaarde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1 738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Oost-Vlaanderen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19 943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17 050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37 576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27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Vlaanderen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73 347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4 391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69 303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147 041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54"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527">
                <a:tc gridSpan="5"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Situatie: 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31/12/2012 (sociaal patrimonium) en 01/01/2013 (aantal huishoudens)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0825">
                <a:tc gridSpan="6">
                  <a:txBody>
                    <a:bodyPr/>
                    <a:lstStyle/>
                    <a:p>
                      <a:pPr algn="l" fontAlgn="t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Bron: 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VMSW (sociaal </a:t>
                      </a:r>
                      <a:r>
                        <a:rPr lang="nl-NL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patrimonium, incl. leegstaande) 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 Algemene Directie Statistiek en Economische Informatie (huishoudens excl. wachtregister) via lokale statistieken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48</a:t>
            </a:fld>
            <a:endParaRPr lang="nl-B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nl-BE" dirty="0" smtClean="0"/>
              <a:t>Sociale huurwoningen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323528" y="6167045"/>
            <a:ext cx="828092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41,14 sociale (huur)woongelegenheden per 1 000 gezinnen.</a:t>
            </a:r>
          </a:p>
          <a:p>
            <a:r>
              <a:rPr lang="nl-BE" dirty="0" smtClean="0"/>
              <a:t>Middenmoot </a:t>
            </a:r>
            <a:r>
              <a:rPr lang="nl-BE" dirty="0" err="1" smtClean="0"/>
              <a:t>tov</a:t>
            </a:r>
            <a:r>
              <a:rPr lang="nl-BE" dirty="0" smtClean="0"/>
              <a:t> referentiegemeenten én Oost-Vlaamse ranking.</a:t>
            </a:r>
          </a:p>
        </p:txBody>
      </p: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49</a:t>
            </a:fld>
            <a:endParaRPr lang="nl-B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Gem. verkoopprijs gewone woonhuizen (1993-2013)</a:t>
            </a:r>
            <a:endParaRPr lang="nl-BE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107504" y="6167045"/>
            <a:ext cx="86409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Bijna x4 sinds 1993 (sterkste stijger referentielocaties, 13</a:t>
            </a:r>
            <a:r>
              <a:rPr lang="nl-BE" baseline="30000" dirty="0" smtClean="0"/>
              <a:t>e</a:t>
            </a:r>
            <a:r>
              <a:rPr lang="nl-BE" dirty="0" smtClean="0"/>
              <a:t> van O-</a:t>
            </a:r>
            <a:r>
              <a:rPr lang="nl-BE" dirty="0" err="1" smtClean="0"/>
              <a:t>Vl</a:t>
            </a:r>
            <a:r>
              <a:rPr lang="nl-BE" dirty="0" smtClean="0"/>
              <a:t>)</a:t>
            </a:r>
          </a:p>
          <a:p>
            <a:r>
              <a:rPr lang="nl-BE" dirty="0" smtClean="0"/>
              <a:t>2013:  na Vlaams Gewest en O-</a:t>
            </a:r>
            <a:r>
              <a:rPr lang="nl-BE" dirty="0" err="1" smtClean="0"/>
              <a:t>Vl</a:t>
            </a:r>
            <a:r>
              <a:rPr lang="nl-BE" dirty="0" smtClean="0"/>
              <a:t> duurste v/d referentielocaties, O-</a:t>
            </a:r>
            <a:r>
              <a:rPr lang="nl-BE" dirty="0" err="1" smtClean="0"/>
              <a:t>Vl</a:t>
            </a:r>
            <a:r>
              <a:rPr lang="nl-BE" dirty="0" smtClean="0"/>
              <a:t> middenmoot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5" y="1412776"/>
            <a:ext cx="7353179" cy="467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7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Opmerkingen vooraf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Verscheidenheid binnen fusiegemeente:</a:t>
            </a:r>
          </a:p>
          <a:p>
            <a:pPr lvl="1"/>
            <a:r>
              <a:rPr lang="nl-BE" dirty="0" smtClean="0"/>
              <a:t>Statistisch sectorniveau </a:t>
            </a:r>
          </a:p>
          <a:p>
            <a:pPr lvl="1"/>
            <a:r>
              <a:rPr lang="nl-BE" dirty="0" smtClean="0"/>
              <a:t>Ruimtelijke tendensen ! </a:t>
            </a:r>
          </a:p>
          <a:p>
            <a:pPr lvl="1"/>
            <a:r>
              <a:rPr lang="nl-BE" dirty="0" smtClean="0">
                <a:solidFill>
                  <a:srgbClr val="D26E2B"/>
                </a:solidFill>
              </a:rPr>
              <a:t>MAAR:</a:t>
            </a:r>
            <a:r>
              <a:rPr lang="nl-BE" dirty="0" smtClean="0"/>
              <a:t> opletten met wet v/d kleine getallen, zeker bij de relatieve cijfers !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A47A-CABF-4550-B31B-1716AE3B8ECC}" type="datetime1">
              <a:rPr lang="nl-BE" smtClean="0"/>
              <a:pPr/>
              <a:t>19/05/2015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71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6885903" cy="4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50</a:t>
            </a:fld>
            <a:endParaRPr lang="nl-B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Gem. verkoopprijs appartementen, flats en studio’s (1993-2013)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07504" y="5877272"/>
            <a:ext cx="799288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Meer dan x3 sinds 1993 (na O-</a:t>
            </a:r>
            <a:r>
              <a:rPr lang="nl-BE" dirty="0" err="1" smtClean="0"/>
              <a:t>Vl</a:t>
            </a:r>
            <a:r>
              <a:rPr lang="nl-BE" dirty="0" smtClean="0"/>
              <a:t> sterkste stijger van referentielocaties, 12</a:t>
            </a:r>
            <a:r>
              <a:rPr lang="nl-BE" baseline="30000" dirty="0" smtClean="0"/>
              <a:t>e</a:t>
            </a:r>
            <a:r>
              <a:rPr lang="nl-BE" dirty="0" smtClean="0"/>
              <a:t> sterkste stijging van O-</a:t>
            </a:r>
            <a:r>
              <a:rPr lang="nl-BE" dirty="0" err="1" smtClean="0"/>
              <a:t>Vl</a:t>
            </a:r>
            <a:r>
              <a:rPr lang="nl-BE" dirty="0" smtClean="0"/>
              <a:t>)</a:t>
            </a:r>
          </a:p>
          <a:p>
            <a:r>
              <a:rPr lang="nl-BE" dirty="0" smtClean="0"/>
              <a:t>2013: hoogste prijs v/d referentielocaties, 17</a:t>
            </a:r>
            <a:r>
              <a:rPr lang="nl-BE" baseline="30000" dirty="0" smtClean="0"/>
              <a:t>e</a:t>
            </a:r>
            <a:r>
              <a:rPr lang="nl-BE" dirty="0" smtClean="0"/>
              <a:t> plaats in O-</a:t>
            </a:r>
            <a:r>
              <a:rPr lang="nl-BE" dirty="0" err="1" smtClean="0"/>
              <a:t>Vl</a:t>
            </a:r>
            <a:r>
              <a:rPr lang="nl-BE" dirty="0" smtClean="0"/>
              <a:t> ranking.</a:t>
            </a:r>
          </a:p>
        </p:txBody>
      </p:sp>
    </p:spTree>
    <p:extLst>
      <p:ext uri="{BB962C8B-B14F-4D97-AF65-F5344CB8AC3E}">
        <p14:creationId xmlns:p14="http://schemas.microsoft.com/office/powerpoint/2010/main" val="336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51</a:t>
            </a:fld>
            <a:endParaRPr lang="nl-B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Gem. verkoopprijs villa’s, </a:t>
            </a:r>
            <a:r>
              <a:rPr lang="nl-BE" dirty="0" err="1" smtClean="0"/>
              <a:t>bunga-lows</a:t>
            </a:r>
            <a:r>
              <a:rPr lang="nl-BE" dirty="0" smtClean="0"/>
              <a:t> en landhuizen (1993-2013)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76655" y="6145233"/>
            <a:ext cx="799288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Bijna x2 sinds 1993 (</a:t>
            </a:r>
            <a:r>
              <a:rPr lang="nl-BE" dirty="0" err="1" smtClean="0"/>
              <a:t>middenmotor</a:t>
            </a:r>
            <a:r>
              <a:rPr lang="nl-BE" dirty="0" smtClean="0"/>
              <a:t> </a:t>
            </a:r>
            <a:r>
              <a:rPr lang="nl-BE" dirty="0" err="1" smtClean="0"/>
              <a:t>tov</a:t>
            </a:r>
            <a:r>
              <a:rPr lang="nl-BE" dirty="0" smtClean="0"/>
              <a:t> referentielocaties en O-</a:t>
            </a:r>
            <a:r>
              <a:rPr lang="nl-BE" dirty="0" err="1" smtClean="0"/>
              <a:t>Vl</a:t>
            </a:r>
            <a:r>
              <a:rPr lang="nl-BE" dirty="0" smtClean="0"/>
              <a:t> gemeenten)</a:t>
            </a:r>
          </a:p>
          <a:p>
            <a:r>
              <a:rPr lang="nl-BE" dirty="0" smtClean="0"/>
              <a:t>2013:  </a:t>
            </a:r>
            <a:r>
              <a:rPr lang="nl-BE" dirty="0" err="1" smtClean="0"/>
              <a:t>middenmotor</a:t>
            </a:r>
            <a:r>
              <a:rPr lang="nl-BE" dirty="0" smtClean="0"/>
              <a:t> qua prijs in vgl. met referentielocaties en O-</a:t>
            </a:r>
            <a:r>
              <a:rPr lang="nl-BE" dirty="0" err="1" smtClean="0"/>
              <a:t>Vl</a:t>
            </a:r>
            <a:r>
              <a:rPr lang="nl-BE" dirty="0" smtClean="0"/>
              <a:t> gemeenten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" y="1358344"/>
            <a:ext cx="8014501" cy="480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52</a:t>
            </a:fld>
            <a:endParaRPr lang="nl-B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Gem. verkoopprijs van bouwgrond per m²</a:t>
            </a:r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07504" y="6167045"/>
            <a:ext cx="799288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Bijna x7 sinds 1993 (</a:t>
            </a:r>
            <a:r>
              <a:rPr lang="nl-BE" dirty="0" err="1" smtClean="0"/>
              <a:t>middenmotor</a:t>
            </a:r>
            <a:r>
              <a:rPr lang="nl-BE" dirty="0" smtClean="0"/>
              <a:t> </a:t>
            </a:r>
            <a:r>
              <a:rPr lang="nl-BE" dirty="0" err="1" smtClean="0"/>
              <a:t>tov</a:t>
            </a:r>
            <a:r>
              <a:rPr lang="nl-BE" dirty="0" smtClean="0"/>
              <a:t>. referentielocaties en O-</a:t>
            </a:r>
            <a:r>
              <a:rPr lang="nl-BE" dirty="0" err="1" smtClean="0"/>
              <a:t>Vl</a:t>
            </a:r>
            <a:r>
              <a:rPr lang="nl-BE" dirty="0" smtClean="0"/>
              <a:t> gemeenten)</a:t>
            </a:r>
          </a:p>
          <a:p>
            <a:r>
              <a:rPr lang="nl-BE" dirty="0" smtClean="0"/>
              <a:t>2013:  </a:t>
            </a:r>
            <a:r>
              <a:rPr lang="nl-BE" dirty="0" err="1"/>
              <a:t>middenmotor</a:t>
            </a:r>
            <a:r>
              <a:rPr lang="nl-BE" dirty="0"/>
              <a:t> qua prijs in vgl. met referentielocaties en O-</a:t>
            </a:r>
            <a:r>
              <a:rPr lang="nl-BE" dirty="0" err="1"/>
              <a:t>Vl</a:t>
            </a:r>
            <a:r>
              <a:rPr lang="nl-BE" dirty="0"/>
              <a:t> gemeenten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5"/>
            <a:ext cx="7049737" cy="471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53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79512" y="4412719"/>
            <a:ext cx="8809638" cy="240065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7</a:t>
            </a:r>
            <a:r>
              <a:rPr lang="nl-BE" dirty="0" smtClean="0"/>
              <a:t> woonuitbreidingsgebieden, verspreid over deelgemeenten </a:t>
            </a:r>
            <a:r>
              <a:rPr lang="nl-BE" dirty="0" err="1" smtClean="0"/>
              <a:t>Eine</a:t>
            </a:r>
            <a:r>
              <a:rPr lang="nl-BE" dirty="0" smtClean="0"/>
              <a:t>, </a:t>
            </a:r>
            <a:r>
              <a:rPr lang="nl-BE" dirty="0" err="1" smtClean="0"/>
              <a:t>Nederename</a:t>
            </a:r>
            <a:r>
              <a:rPr lang="nl-BE" dirty="0" smtClean="0"/>
              <a:t>, </a:t>
            </a:r>
            <a:r>
              <a:rPr lang="nl-BE" dirty="0" err="1" smtClean="0"/>
              <a:t>Volkegem</a:t>
            </a:r>
            <a:r>
              <a:rPr lang="nl-BE" dirty="0" smtClean="0"/>
              <a:t> en Melden:</a:t>
            </a:r>
          </a:p>
          <a:p>
            <a:endParaRPr lang="nl-BE" sz="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2 gerealiseerd (nabij dorpskern Ename + nabij </a:t>
            </a:r>
            <a:r>
              <a:rPr lang="nl-BE" dirty="0" err="1" smtClean="0"/>
              <a:t>Rekkemstraat</a:t>
            </a:r>
            <a:r>
              <a:rPr lang="nl-B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1 deels gerealiseerd (nabij Pater </a:t>
            </a:r>
            <a:r>
              <a:rPr lang="nl-BE" dirty="0" err="1" smtClean="0"/>
              <a:t>Ruyffelaertstraat</a:t>
            </a:r>
            <a:r>
              <a:rPr lang="nl-B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1 in ontwikkeling (sociale woningen Graaf van </a:t>
            </a:r>
            <a:r>
              <a:rPr lang="nl-BE" dirty="0" err="1" smtClean="0"/>
              <a:t>Landastraat</a:t>
            </a:r>
            <a:r>
              <a:rPr lang="nl-BE" dirty="0" smtClean="0"/>
              <a:t>-Grimbergen-Heurnestraat)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1 met fiat tot ontwikkeling (Graaf van </a:t>
            </a:r>
            <a:r>
              <a:rPr lang="nl-BE" dirty="0" err="1" smtClean="0"/>
              <a:t>Landastraat</a:t>
            </a:r>
            <a:r>
              <a:rPr lang="nl-BE" dirty="0" smtClean="0"/>
              <a:t>/Molenstraat)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1 nog niet ontwikkeld (Robert De Preesterstraat)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1 wordt niet ontwikkeld (Meldenstraat).</a:t>
            </a:r>
          </a:p>
        </p:txBody>
      </p:sp>
    </p:spTree>
    <p:extLst>
      <p:ext uri="{BB962C8B-B14F-4D97-AF65-F5344CB8AC3E}">
        <p14:creationId xmlns:p14="http://schemas.microsoft.com/office/powerpoint/2010/main" val="3369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Besluit huisvesting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2204864"/>
            <a:ext cx="8136904" cy="3960440"/>
          </a:xfrm>
        </p:spPr>
        <p:txBody>
          <a:bodyPr>
            <a:normAutofit/>
          </a:bodyPr>
          <a:lstStyle/>
          <a:p>
            <a:r>
              <a:rPr lang="nl-BE" sz="2800" dirty="0" smtClean="0"/>
              <a:t>Middenmoot aandeel sociale woongelegenheden</a:t>
            </a:r>
          </a:p>
          <a:p>
            <a:r>
              <a:rPr lang="nl-BE" sz="2800" dirty="0" smtClean="0"/>
              <a:t>Wel inhaalbeweging via woonuitbreidingsgebied</a:t>
            </a:r>
          </a:p>
          <a:p>
            <a:r>
              <a:rPr lang="nl-BE" sz="2800" dirty="0" smtClean="0"/>
              <a:t>Spectaculaire stijging gemiddelde verkoopprijs  vastgoed , vooral 2003-2008.</a:t>
            </a:r>
          </a:p>
          <a:p>
            <a:r>
              <a:rPr lang="nl-BE" sz="2800" dirty="0" smtClean="0"/>
              <a:t>Gem. verkoopprijs in 2013: middenmoot in vgl. met O-Vl. gemeenten. Wel duurste app./flats/studio’s v/d referentielocaties</a:t>
            </a:r>
          </a:p>
          <a:p>
            <a:r>
              <a:rPr lang="nl-BE" sz="2800" dirty="0" smtClean="0"/>
              <a:t>Opm.: vrij laag percentage jonge woningen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968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Inleidende opmerkingen</a:t>
            </a:r>
          </a:p>
          <a:p>
            <a:r>
              <a:rPr lang="nl-BE" dirty="0" smtClean="0"/>
              <a:t>Situering werkingsgebied LOP</a:t>
            </a:r>
          </a:p>
          <a:p>
            <a:r>
              <a:rPr lang="nl-BE" dirty="0" smtClean="0"/>
              <a:t>Demografische kenmerken</a:t>
            </a:r>
          </a:p>
          <a:p>
            <a:r>
              <a:rPr lang="nl-BE" dirty="0" smtClean="0"/>
              <a:t>Huisvesting</a:t>
            </a:r>
          </a:p>
          <a:p>
            <a:r>
              <a:rPr lang="nl-BE" dirty="0" smtClean="0">
                <a:solidFill>
                  <a:srgbClr val="D26E2B"/>
                </a:solidFill>
              </a:rPr>
              <a:t>Inkomens</a:t>
            </a:r>
          </a:p>
          <a:p>
            <a:r>
              <a:rPr lang="nl-BE" dirty="0" smtClean="0"/>
              <a:t>Arbeidsmarkt</a:t>
            </a:r>
          </a:p>
          <a:p>
            <a:r>
              <a:rPr lang="nl-BE" dirty="0" smtClean="0"/>
              <a:t>(Kans)armoede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4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56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323528" y="5805264"/>
            <a:ext cx="7488832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Gemiddeld inkomen per inwoner Oudenaarde: 18 442 EUR</a:t>
            </a:r>
          </a:p>
          <a:p>
            <a:r>
              <a:rPr lang="nl-BE" dirty="0" smtClean="0"/>
              <a:t>Na </a:t>
            </a:r>
            <a:r>
              <a:rPr lang="nl-BE" dirty="0" err="1" smtClean="0"/>
              <a:t>Zottegem</a:t>
            </a:r>
            <a:r>
              <a:rPr lang="nl-BE" dirty="0" smtClean="0"/>
              <a:t> hoogste van de referentielocaties </a:t>
            </a:r>
          </a:p>
          <a:p>
            <a:r>
              <a:rPr lang="nl-BE" dirty="0" smtClean="0"/>
              <a:t>Middenmoot </a:t>
            </a:r>
            <a:r>
              <a:rPr lang="nl-BE" dirty="0" err="1" smtClean="0"/>
              <a:t>tov</a:t>
            </a:r>
            <a:r>
              <a:rPr lang="nl-BE" dirty="0" smtClean="0"/>
              <a:t>. alle O-Vl. gemeenten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540"/>
            <a:ext cx="6912768" cy="557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3437307" y="620688"/>
            <a:ext cx="3798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smtClean="0">
                <a:latin typeface="+mj-lt"/>
              </a:rPr>
              <a:t>Inkomsten 2012, aanslagjaar 2013</a:t>
            </a:r>
            <a:endParaRPr lang="nl-BE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57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323528" y="5805264"/>
            <a:ext cx="5976664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Mediaan inkomen per aangifte Oudenaarde: 24 902 EUR</a:t>
            </a:r>
          </a:p>
          <a:p>
            <a:r>
              <a:rPr lang="nl-BE" dirty="0" smtClean="0"/>
              <a:t>Na </a:t>
            </a:r>
            <a:r>
              <a:rPr lang="nl-BE" dirty="0" err="1" smtClean="0"/>
              <a:t>Zottegem</a:t>
            </a:r>
            <a:r>
              <a:rPr lang="nl-BE" dirty="0" smtClean="0"/>
              <a:t> hoogste van de referentielocaties </a:t>
            </a:r>
          </a:p>
          <a:p>
            <a:r>
              <a:rPr lang="nl-BE" dirty="0" smtClean="0"/>
              <a:t>Middenmoot </a:t>
            </a:r>
            <a:r>
              <a:rPr lang="nl-BE" dirty="0" err="1" smtClean="0"/>
              <a:t>tov</a:t>
            </a:r>
            <a:r>
              <a:rPr lang="nl-BE" dirty="0" smtClean="0"/>
              <a:t> alle O-Vl. gemeenten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628"/>
            <a:ext cx="6768752" cy="541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437307" y="764704"/>
            <a:ext cx="3798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b="1" dirty="0" smtClean="0">
                <a:latin typeface="+mj-lt"/>
              </a:rPr>
              <a:t>Inkomsten 2012, aanslagjaar 2013</a:t>
            </a:r>
            <a:endParaRPr lang="nl-BE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58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427984" y="1340768"/>
            <a:ext cx="4680519" cy="518603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Hoogste inkomens ten N en ZO van het centrum.</a:t>
            </a:r>
          </a:p>
          <a:p>
            <a:endParaRPr lang="nl-BE" sz="800" dirty="0" smtClean="0"/>
          </a:p>
          <a:p>
            <a:r>
              <a:rPr lang="nl-BE" dirty="0" smtClean="0"/>
              <a:t>Laagste inkomens vooral in deelgemeente Oudenaarde + aan die deelgemeente grenzende sectoren in deelgemeente </a:t>
            </a:r>
            <a:r>
              <a:rPr lang="nl-BE" dirty="0" err="1" smtClean="0"/>
              <a:t>Bevere</a:t>
            </a:r>
            <a:r>
              <a:rPr lang="nl-BE" dirty="0" smtClean="0"/>
              <a:t> + </a:t>
            </a:r>
            <a:r>
              <a:rPr lang="nl-BE" dirty="0" err="1" smtClean="0"/>
              <a:t>Eine</a:t>
            </a:r>
            <a:r>
              <a:rPr lang="nl-BE" dirty="0" smtClean="0"/>
              <a:t>-Kern.</a:t>
            </a:r>
          </a:p>
          <a:p>
            <a:endParaRPr lang="nl-BE" sz="800" dirty="0"/>
          </a:p>
          <a:p>
            <a:r>
              <a:rPr lang="nl-BE" dirty="0" smtClean="0"/>
              <a:t>Sectoren met laagste mediaan inkomen: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25-Meerspoort (14 921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52-Schaatsputte (19 270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5-Pamele (19 852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1-Oudenaarde-Centrum (20 000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38-Eine-Kern (20 530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6-Gevaertdreef (21 431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24-Lindestraat (21 987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smtClean="0"/>
              <a:t>26-Stationswijk (22 227 EUR)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sz="900" dirty="0"/>
          </a:p>
          <a:p>
            <a:r>
              <a:rPr lang="nl-BE" dirty="0" smtClean="0"/>
              <a:t>Tot top-10 laagste mediaan inkomen behoren 8 sectoren die ook in top-10 van sectoren met hoogste aandeel niet-Belgen bij geboorte staan.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609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Besluit inkomens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2204864"/>
            <a:ext cx="8136904" cy="3960440"/>
          </a:xfrm>
        </p:spPr>
        <p:txBody>
          <a:bodyPr>
            <a:normAutofit/>
          </a:bodyPr>
          <a:lstStyle/>
          <a:p>
            <a:r>
              <a:rPr lang="nl-BE" sz="2800" dirty="0" smtClean="0"/>
              <a:t>Voor alle indicatoren: beste score van referentielocaties na </a:t>
            </a:r>
            <a:r>
              <a:rPr lang="nl-BE" sz="2800" dirty="0" err="1" smtClean="0"/>
              <a:t>Zottegem</a:t>
            </a:r>
            <a:r>
              <a:rPr lang="nl-BE" sz="2800" dirty="0" smtClean="0"/>
              <a:t>. In O-</a:t>
            </a:r>
            <a:r>
              <a:rPr lang="nl-BE" sz="2800" dirty="0" err="1" smtClean="0"/>
              <a:t>Vl</a:t>
            </a:r>
            <a:r>
              <a:rPr lang="nl-BE" sz="2800" dirty="0" smtClean="0"/>
              <a:t>: middenmoot.</a:t>
            </a:r>
          </a:p>
          <a:p>
            <a:r>
              <a:rPr lang="nl-BE" sz="2800" dirty="0" smtClean="0"/>
              <a:t>Binnen de fusiegemeente: laagste inkomens in deelgemeente Oudenaarde en aangrenzende sectoren + </a:t>
            </a:r>
            <a:r>
              <a:rPr lang="nl-BE" sz="2800" dirty="0" err="1" smtClean="0"/>
              <a:t>Eine</a:t>
            </a:r>
            <a:r>
              <a:rPr lang="nl-BE" sz="2800" dirty="0" smtClean="0"/>
              <a:t>-Kern.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59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40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Inleidende opmerkingen</a:t>
            </a:r>
          </a:p>
          <a:p>
            <a:r>
              <a:rPr lang="nl-BE" dirty="0" smtClean="0">
                <a:solidFill>
                  <a:srgbClr val="D26E2B"/>
                </a:solidFill>
              </a:rPr>
              <a:t>Situering werkingsgebied LOP</a:t>
            </a:r>
          </a:p>
          <a:p>
            <a:r>
              <a:rPr lang="nl-BE" dirty="0" smtClean="0"/>
              <a:t>Demografische kenmerken</a:t>
            </a:r>
          </a:p>
          <a:p>
            <a:r>
              <a:rPr lang="nl-BE" dirty="0" smtClean="0"/>
              <a:t>Huisvesting</a:t>
            </a:r>
          </a:p>
          <a:p>
            <a:r>
              <a:rPr lang="nl-BE" dirty="0" smtClean="0"/>
              <a:t>Inkomens</a:t>
            </a:r>
          </a:p>
          <a:p>
            <a:r>
              <a:rPr lang="nl-BE" dirty="0" smtClean="0"/>
              <a:t>Arbeidsmarkt</a:t>
            </a:r>
          </a:p>
          <a:p>
            <a:r>
              <a:rPr lang="nl-BE" dirty="0" smtClean="0"/>
              <a:t>(Kans)armoede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4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Inleidende opmerkingen</a:t>
            </a:r>
          </a:p>
          <a:p>
            <a:r>
              <a:rPr lang="nl-BE" dirty="0" smtClean="0"/>
              <a:t>Situering werkingsgebied LOP</a:t>
            </a:r>
          </a:p>
          <a:p>
            <a:r>
              <a:rPr lang="nl-BE" dirty="0" smtClean="0"/>
              <a:t>Demografische kenmerken</a:t>
            </a:r>
          </a:p>
          <a:p>
            <a:r>
              <a:rPr lang="nl-BE" dirty="0" smtClean="0"/>
              <a:t>Huisvesting</a:t>
            </a:r>
          </a:p>
          <a:p>
            <a:r>
              <a:rPr lang="nl-BE" dirty="0" smtClean="0"/>
              <a:t>Inkomens</a:t>
            </a:r>
          </a:p>
          <a:p>
            <a:r>
              <a:rPr lang="nl-BE" dirty="0" smtClean="0">
                <a:solidFill>
                  <a:srgbClr val="D26E2B"/>
                </a:solidFill>
              </a:rPr>
              <a:t>Arbeidsmarkt</a:t>
            </a:r>
          </a:p>
          <a:p>
            <a:r>
              <a:rPr lang="nl-BE" dirty="0" smtClean="0"/>
              <a:t>(Kans)armoede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4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Werkloosheidsgraad &amp; werkzaamheidsgraad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61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204864"/>
            <a:ext cx="7704856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 smtClean="0"/>
              <a:t>Definitie werkloosheidsgraad:</a:t>
            </a:r>
          </a:p>
          <a:p>
            <a:pPr marL="0" indent="0">
              <a:buNone/>
            </a:pPr>
            <a:endParaRPr lang="nl-BE" sz="500" dirty="0"/>
          </a:p>
          <a:p>
            <a:pPr marL="0" indent="0">
              <a:buNone/>
            </a:pPr>
            <a:r>
              <a:rPr lang="nl-BE" sz="2400" dirty="0" smtClean="0"/>
              <a:t>= het aandeel niet-werkende werkzoekenden in de beroepsbevolking* </a:t>
            </a:r>
          </a:p>
          <a:p>
            <a:pPr marL="0" indent="0">
              <a:buNone/>
            </a:pPr>
            <a:r>
              <a:rPr lang="nl-BE" sz="2000" i="1" dirty="0" smtClean="0"/>
              <a:t>* Beroepsbevolking = werkenden + niet-werkende werkzoekenden.</a:t>
            </a:r>
          </a:p>
          <a:p>
            <a:pPr marL="0" indent="0">
              <a:buNone/>
            </a:pPr>
            <a:endParaRPr lang="nl-BE" sz="2400" dirty="0" smtClean="0"/>
          </a:p>
          <a:p>
            <a:pPr marL="0" indent="0">
              <a:buNone/>
            </a:pPr>
            <a:r>
              <a:rPr lang="nl-BE" b="1" u="sng" dirty="0" smtClean="0"/>
              <a:t>Definitie werkzaamheidsgraad:</a:t>
            </a:r>
          </a:p>
          <a:p>
            <a:pPr marL="0" indent="0">
              <a:buNone/>
            </a:pPr>
            <a:endParaRPr lang="nl-BE" sz="500" dirty="0" smtClean="0"/>
          </a:p>
          <a:p>
            <a:pPr marL="0" indent="0">
              <a:buNone/>
            </a:pPr>
            <a:r>
              <a:rPr lang="nl-BE" sz="2400" dirty="0" smtClean="0"/>
              <a:t>Aandeel werkende personen in de bevolking op </a:t>
            </a:r>
            <a:r>
              <a:rPr lang="nl-BE" sz="2400" dirty="0" err="1" smtClean="0"/>
              <a:t>beroepsactieve</a:t>
            </a:r>
            <a:r>
              <a:rPr lang="nl-BE" sz="2400" dirty="0" smtClean="0"/>
              <a:t> leeftijd (15-64 jaar)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9377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nl-BE" sz="3900" dirty="0" smtClean="0"/>
              <a:t>Werkloosheidsgraad</a:t>
            </a:r>
            <a:endParaRPr lang="nl-BE" sz="39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62</a:t>
            </a:fld>
            <a:endParaRPr lang="nl-BE" dirty="0"/>
          </a:p>
        </p:txBody>
      </p:sp>
      <p:sp>
        <p:nvSpPr>
          <p:cNvPr id="10" name="Tekstvak 9"/>
          <p:cNvSpPr txBox="1"/>
          <p:nvPr/>
        </p:nvSpPr>
        <p:spPr>
          <a:xfrm>
            <a:off x="755576" y="5108991"/>
            <a:ext cx="6192688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5,8 =&gt; 5,8% v/d beroepsbevolking bestaat uit </a:t>
            </a:r>
            <a:r>
              <a:rPr lang="nl-BE" dirty="0" err="1" smtClean="0"/>
              <a:t>nwwz</a:t>
            </a:r>
            <a:endParaRPr lang="nl-BE" dirty="0" smtClean="0"/>
          </a:p>
          <a:p>
            <a:r>
              <a:rPr lang="nl-BE" dirty="0" smtClean="0"/>
              <a:t>Referentielocaties : enkel </a:t>
            </a:r>
            <a:r>
              <a:rPr lang="nl-BE" dirty="0" err="1" smtClean="0"/>
              <a:t>Zottegem</a:t>
            </a:r>
            <a:r>
              <a:rPr lang="nl-BE" dirty="0" smtClean="0"/>
              <a:t> beter</a:t>
            </a:r>
          </a:p>
          <a:p>
            <a:r>
              <a:rPr lang="nl-BE" dirty="0" smtClean="0"/>
              <a:t>17</a:t>
            </a:r>
            <a:r>
              <a:rPr lang="nl-BE" baseline="30000" dirty="0" smtClean="0"/>
              <a:t>e</a:t>
            </a:r>
            <a:r>
              <a:rPr lang="nl-BE" dirty="0" smtClean="0"/>
              <a:t> hoogste werkloosheidsgraad van alle O-Vl. gemeenten</a:t>
            </a:r>
          </a:p>
          <a:p>
            <a:r>
              <a:rPr lang="nl-BE" dirty="0" smtClean="0"/>
              <a:t>Hoger bij mannen dan bij vrouwen (</a:t>
            </a:r>
            <a:r>
              <a:rPr lang="nl-BE" dirty="0" smtClean="0">
                <a:sym typeface="Wingdings" panose="05000000000000000000" pitchFamily="2" charset="2"/>
              </a:rPr>
              <a:t> O-Vl. en Vlaams Gewest)</a:t>
            </a:r>
            <a:endParaRPr lang="nl-BE" dirty="0" smtClean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235942"/>
              </p:ext>
            </p:extLst>
          </p:nvPr>
        </p:nvGraphicFramePr>
        <p:xfrm>
          <a:off x="683568" y="1196752"/>
          <a:ext cx="6768751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3107714"/>
                <a:gridCol w="1212766"/>
                <a:gridCol w="1235505"/>
                <a:gridCol w="1212766"/>
              </a:tblGrid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Mannen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Vrouwen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Totaal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Oudenaarde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5,9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5,6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5,8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Geraardsbergen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6,8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6,1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6,5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 err="1">
                          <a:effectLst/>
                          <a:latin typeface="Calibri"/>
                          <a:ea typeface="Times New Roman"/>
                          <a:cs typeface="Arial"/>
                        </a:rPr>
                        <a:t>Ninove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6,1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6,0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6,0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Ronse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11,6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12,3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11,9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Zottegem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4,5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4,4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4,5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Arr. 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5,9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6,2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6,0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Oost-Vlaanderen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6,6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6,7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6,6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Vlaams Gewest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6,8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7,1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6,9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9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nl-BE" sz="3900" dirty="0" smtClean="0"/>
              <a:t>Werkzaamheidsgraad</a:t>
            </a:r>
            <a:endParaRPr lang="nl-BE" sz="39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63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827584" y="5085184"/>
            <a:ext cx="4968552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69,20 =&gt; 69,20% v/d 15-64-jarigen is aan het werk</a:t>
            </a:r>
          </a:p>
          <a:p>
            <a:r>
              <a:rPr lang="nl-BE" dirty="0" smtClean="0"/>
              <a:t>Referentielocaties: enkel in </a:t>
            </a:r>
            <a:r>
              <a:rPr lang="nl-BE" dirty="0" err="1" smtClean="0"/>
              <a:t>Zottegem</a:t>
            </a:r>
            <a:r>
              <a:rPr lang="nl-BE" dirty="0" smtClean="0"/>
              <a:t> hoger</a:t>
            </a:r>
          </a:p>
          <a:p>
            <a:r>
              <a:rPr lang="nl-BE" dirty="0" smtClean="0"/>
              <a:t>Middenmoot (32</a:t>
            </a:r>
            <a:r>
              <a:rPr lang="nl-BE" baseline="30000" dirty="0" smtClean="0"/>
              <a:t>e</a:t>
            </a:r>
            <a:r>
              <a:rPr lang="nl-BE" dirty="0" smtClean="0"/>
              <a:t>) in O-Vl. ranking</a:t>
            </a:r>
          </a:p>
          <a:p>
            <a:r>
              <a:rPr lang="nl-BE" dirty="0" smtClean="0"/>
              <a:t>Hoger bij mannen dan bij vrouwen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913653"/>
              </p:ext>
            </p:extLst>
          </p:nvPr>
        </p:nvGraphicFramePr>
        <p:xfrm>
          <a:off x="611559" y="1196752"/>
          <a:ext cx="6912768" cy="3785616"/>
        </p:xfrm>
        <a:graphic>
          <a:graphicData uri="http://schemas.openxmlformats.org/drawingml/2006/table">
            <a:tbl>
              <a:tblPr firstRow="1" firstCol="1" bandRow="1"/>
              <a:tblGrid>
                <a:gridCol w="3173835"/>
                <a:gridCol w="1238570"/>
                <a:gridCol w="1261793"/>
                <a:gridCol w="1238570"/>
              </a:tblGrid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Mannen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Vrouwen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Totaal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Oudenaarde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72,29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65,99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69,20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Geraardsbergen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69,59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64,64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67,16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Ninove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72,11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64,67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68,40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Ronse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65,20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53,24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59,29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Zottegem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73,42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67,81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70,63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Arr. 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71,94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64,05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68,07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Oost-Vlaanderen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71,57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63,49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67,57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Vlaams Gewest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70,50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effectLst/>
                          <a:latin typeface="Calibri"/>
                          <a:ea typeface="Times New Roman"/>
                          <a:cs typeface="Arial"/>
                        </a:rPr>
                        <a:t>61,81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66,20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95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Besluit arbeidsmarkt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2204864"/>
            <a:ext cx="8136904" cy="3960440"/>
          </a:xfrm>
        </p:spPr>
        <p:txBody>
          <a:bodyPr>
            <a:normAutofit/>
          </a:bodyPr>
          <a:lstStyle/>
          <a:p>
            <a:r>
              <a:rPr lang="nl-BE" sz="2800" dirty="0" smtClean="0"/>
              <a:t>Vrij gemiddelde werkloosheidsgraad (wel 2</a:t>
            </a:r>
            <a:r>
              <a:rPr lang="nl-BE" sz="2800" baseline="30000" dirty="0" smtClean="0"/>
              <a:t>e</a:t>
            </a:r>
            <a:r>
              <a:rPr lang="nl-BE" sz="2800" dirty="0" smtClean="0"/>
              <a:t> laagste v/d referentielocaties)</a:t>
            </a:r>
          </a:p>
          <a:p>
            <a:r>
              <a:rPr lang="nl-BE" sz="2800" dirty="0" smtClean="0"/>
              <a:t>Vrij gemiddelde werkzaamheidsgraad (wel 2</a:t>
            </a:r>
            <a:r>
              <a:rPr lang="nl-BE" sz="2800" baseline="30000" dirty="0" smtClean="0"/>
              <a:t>e</a:t>
            </a:r>
            <a:r>
              <a:rPr lang="nl-BE" sz="2800" dirty="0" smtClean="0"/>
              <a:t> laagste v/d referentielocaties)</a:t>
            </a:r>
          </a:p>
          <a:p>
            <a:r>
              <a:rPr lang="nl-BE" sz="2800" dirty="0" smtClean="0"/>
              <a:t>Werkloosheid iets meer aanwezig bij mannen dan bij vrouwen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38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Inhoud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Inleidende opmerkingen</a:t>
            </a:r>
          </a:p>
          <a:p>
            <a:r>
              <a:rPr lang="nl-BE" dirty="0" smtClean="0"/>
              <a:t>Situering werkingsgebied LOP</a:t>
            </a:r>
          </a:p>
          <a:p>
            <a:r>
              <a:rPr lang="nl-BE" dirty="0" smtClean="0"/>
              <a:t>Demografische kenmerken</a:t>
            </a:r>
          </a:p>
          <a:p>
            <a:r>
              <a:rPr lang="nl-BE" dirty="0" smtClean="0"/>
              <a:t>Huisvesting</a:t>
            </a:r>
          </a:p>
          <a:p>
            <a:r>
              <a:rPr lang="nl-BE" dirty="0" smtClean="0"/>
              <a:t>Inkomens</a:t>
            </a:r>
          </a:p>
          <a:p>
            <a:r>
              <a:rPr lang="nl-BE" dirty="0" smtClean="0"/>
              <a:t>Arbeidsmarkt</a:t>
            </a:r>
          </a:p>
          <a:p>
            <a:r>
              <a:rPr lang="nl-BE" dirty="0" smtClean="0">
                <a:solidFill>
                  <a:srgbClr val="D26E2B"/>
                </a:solidFill>
              </a:rPr>
              <a:t>(Kans)armoede</a:t>
            </a:r>
            <a:endParaRPr lang="nl-BE" dirty="0">
              <a:solidFill>
                <a:srgbClr val="D26E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Kinderen en jongeren in een gezin met een laag inkomen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66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204864"/>
            <a:ext cx="7704856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 smtClean="0"/>
              <a:t>Concreet:</a:t>
            </a:r>
          </a:p>
          <a:p>
            <a:pPr marL="0" indent="0">
              <a:buNone/>
            </a:pPr>
            <a:endParaRPr lang="nl-BE" sz="500" dirty="0" smtClean="0"/>
          </a:p>
          <a:p>
            <a:pPr marL="0" indent="0">
              <a:buNone/>
            </a:pPr>
            <a:r>
              <a:rPr lang="nl-BE" sz="2400" dirty="0" smtClean="0"/>
              <a:t>Het aantal 0- t.e.m. 19-jarigen die leven in een gezin met een inkomen onder de grens voor een verhoogde tegemoetkoming in de ziekteverzekering.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9461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67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827584" y="5085184"/>
            <a:ext cx="655272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515 kinderen en jongeren (8,08% v/d 0-19-jarigen)</a:t>
            </a:r>
          </a:p>
          <a:p>
            <a:r>
              <a:rPr lang="nl-BE" dirty="0" smtClean="0"/>
              <a:t>Na </a:t>
            </a:r>
            <a:r>
              <a:rPr lang="nl-BE" dirty="0" err="1" smtClean="0"/>
              <a:t>Zottegem</a:t>
            </a:r>
            <a:r>
              <a:rPr lang="nl-BE" dirty="0" smtClean="0"/>
              <a:t> laagste % v/d referentielocaties</a:t>
            </a:r>
          </a:p>
          <a:p>
            <a:r>
              <a:rPr lang="nl-BE" dirty="0" smtClean="0"/>
              <a:t>Middenmoot in O-</a:t>
            </a:r>
            <a:r>
              <a:rPr lang="nl-BE" dirty="0" err="1" smtClean="0"/>
              <a:t>Vl</a:t>
            </a:r>
            <a:r>
              <a:rPr lang="nl-BE" dirty="0" smtClean="0"/>
              <a:t> ranking (21</a:t>
            </a:r>
            <a:r>
              <a:rPr lang="nl-BE" baseline="30000" dirty="0" smtClean="0"/>
              <a:t>e</a:t>
            </a:r>
            <a:r>
              <a:rPr lang="nl-BE" dirty="0" smtClean="0"/>
              <a:t> hoogste %)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927906"/>
              </p:ext>
            </p:extLst>
          </p:nvPr>
        </p:nvGraphicFramePr>
        <p:xfrm>
          <a:off x="804450" y="332656"/>
          <a:ext cx="5855781" cy="4445112"/>
        </p:xfrm>
        <a:graphic>
          <a:graphicData uri="http://schemas.openxmlformats.org/drawingml/2006/table">
            <a:tbl>
              <a:tblPr firstRow="1" firstCol="1" bandRow="1"/>
              <a:tblGrid>
                <a:gridCol w="2320215"/>
                <a:gridCol w="2032950"/>
                <a:gridCol w="1502616"/>
              </a:tblGrid>
              <a:tr h="1080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0-19-jarigen in gezin met voorkeursregeling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tov 100 inwoners van 0-19 jaar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515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8,08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880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12,38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1 024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12,62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1 685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25,46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297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5,93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Arr.Oudenaarde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2 849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10,33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Oost-Vlaanderen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32 799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10,31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155 085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11,17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8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Geboorten in kansarme gezinnen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68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060848"/>
            <a:ext cx="7704856" cy="432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b="1" u="sng" dirty="0" smtClean="0"/>
              <a:t>Definitie:</a:t>
            </a:r>
          </a:p>
          <a:p>
            <a:pPr marL="0" indent="0">
              <a:buNone/>
            </a:pPr>
            <a:endParaRPr lang="nl-BE" sz="500" dirty="0" smtClean="0"/>
          </a:p>
          <a:p>
            <a:pPr marL="0" indent="0">
              <a:buNone/>
            </a:pPr>
            <a:r>
              <a:rPr lang="nl-BE" sz="2400" dirty="0" smtClean="0"/>
              <a:t>Geboorte die volgens de screening door een regioteamlid van Kind en Gezin plaatsvindt in een kansarm gezin. </a:t>
            </a:r>
          </a:p>
          <a:p>
            <a:pPr marL="0" indent="0">
              <a:buNone/>
            </a:pPr>
            <a:r>
              <a:rPr lang="nl-BE" sz="2400" dirty="0" smtClean="0"/>
              <a:t>Een gezin dat op minstens 3 van volgende 6 indicatoren scoort, wordt als kansarm beschouwd: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Maandinkomen v/h gezin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Arbeidssituatie v/d ouders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Opleiding v/d ouders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Huisvesting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v/h gezin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Ontwikkeling v/d kinderen (bv. verzorging, (on)regelmatig  volgen van kleuteronderwijs,…)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Gezondheid v/d gezinsleden</a:t>
            </a:r>
          </a:p>
        </p:txBody>
      </p:sp>
    </p:spTree>
    <p:extLst>
      <p:ext uri="{BB962C8B-B14F-4D97-AF65-F5344CB8AC3E}">
        <p14:creationId xmlns:p14="http://schemas.microsoft.com/office/powerpoint/2010/main" val="291345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69</a:t>
            </a:fld>
            <a:endParaRPr lang="nl-BE" dirty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836344"/>
              </p:ext>
            </p:extLst>
          </p:nvPr>
        </p:nvGraphicFramePr>
        <p:xfrm>
          <a:off x="827584" y="321458"/>
          <a:ext cx="7632848" cy="5184673"/>
        </p:xfrm>
        <a:graphic>
          <a:graphicData uri="http://schemas.openxmlformats.org/drawingml/2006/table">
            <a:tbl>
              <a:tblPr firstRow="1" firstCol="1" bandRow="1"/>
              <a:tblGrid>
                <a:gridCol w="2244326"/>
                <a:gridCol w="2181272"/>
                <a:gridCol w="2181272"/>
                <a:gridCol w="1025978"/>
              </a:tblGrid>
              <a:tr h="29763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geboorten in kansarme gezinnen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aantal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100 geboorten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6,56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46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13,78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9,27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22,19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4,10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Arr. 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8,97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Oost-Vlaanderen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1 579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9,63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7 799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10,62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49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633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Situatie:</a:t>
                      </a: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jaargemiddelde 2010-2011-2012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8471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Bron:</a:t>
                      </a: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Kind en Gezin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BE" sz="1400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Conform de afspraken met K&amp;G worden geen waarnemingen getoond kleiner dan 3. Dit om de privacy van de personen te beschermen.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827584" y="5313982"/>
            <a:ext cx="655272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Gem. 21 geboorten in kansarme gezinnen per jaar (6,56%)</a:t>
            </a:r>
          </a:p>
          <a:p>
            <a:r>
              <a:rPr lang="nl-BE" dirty="0" smtClean="0"/>
              <a:t>Na </a:t>
            </a:r>
            <a:r>
              <a:rPr lang="nl-BE" dirty="0" err="1" smtClean="0"/>
              <a:t>Zottegem</a:t>
            </a:r>
            <a:r>
              <a:rPr lang="nl-BE" dirty="0" smtClean="0"/>
              <a:t> laagste % v/d referentielocaties</a:t>
            </a:r>
          </a:p>
          <a:p>
            <a:r>
              <a:rPr lang="nl-BE" dirty="0"/>
              <a:t>Middenmoot in O-</a:t>
            </a:r>
            <a:r>
              <a:rPr lang="nl-BE" dirty="0" err="1"/>
              <a:t>Vl</a:t>
            </a:r>
            <a:r>
              <a:rPr lang="nl-BE" dirty="0"/>
              <a:t> ranking (</a:t>
            </a:r>
            <a:r>
              <a:rPr lang="nl-BE" dirty="0" smtClean="0"/>
              <a:t>23</a:t>
            </a:r>
            <a:r>
              <a:rPr lang="nl-BE" baseline="30000" dirty="0" smtClean="0"/>
              <a:t>e</a:t>
            </a:r>
            <a:r>
              <a:rPr lang="nl-BE" dirty="0" smtClean="0"/>
              <a:t> </a:t>
            </a:r>
            <a:r>
              <a:rPr lang="nl-BE" dirty="0"/>
              <a:t>hoogste %)</a:t>
            </a:r>
          </a:p>
        </p:txBody>
      </p:sp>
    </p:spTree>
    <p:extLst>
      <p:ext uri="{BB962C8B-B14F-4D97-AF65-F5344CB8AC3E}">
        <p14:creationId xmlns:p14="http://schemas.microsoft.com/office/powerpoint/2010/main" val="20377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76692-4177-4A1F-BF03-F95C5F6B06C4}" type="slidenum">
              <a:rPr lang="nl-BE" smtClean="0"/>
              <a:pPr/>
              <a:t>7</a:t>
            </a:fld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53654" cy="633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39552" y="6474832"/>
            <a:ext cx="2133600" cy="365125"/>
          </a:xfrm>
        </p:spPr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70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107504" y="5241974"/>
            <a:ext cx="8928992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Opleiding v/d ouders = indicator waar meest wordt op gescoord</a:t>
            </a:r>
          </a:p>
          <a:p>
            <a:r>
              <a:rPr lang="nl-BE" dirty="0" smtClean="0"/>
              <a:t>Weinig scores op: huisvesting, ontwikkeling v/d kinderen, gezondheid v/h gezin</a:t>
            </a:r>
          </a:p>
          <a:p>
            <a:r>
              <a:rPr lang="nl-BE" dirty="0" smtClean="0"/>
              <a:t>In vgl. met referentielocaties: beste score voor opleiding ouders, bij andere criteria scoort enkel </a:t>
            </a:r>
            <a:r>
              <a:rPr lang="nl-BE" dirty="0" err="1" smtClean="0"/>
              <a:t>Zottegem</a:t>
            </a:r>
            <a:r>
              <a:rPr lang="nl-BE" dirty="0" smtClean="0"/>
              <a:t> beter.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601511"/>
              </p:ext>
            </p:extLst>
          </p:nvPr>
        </p:nvGraphicFramePr>
        <p:xfrm>
          <a:off x="107505" y="476672"/>
          <a:ext cx="8928991" cy="5356652"/>
        </p:xfrm>
        <a:graphic>
          <a:graphicData uri="http://schemas.openxmlformats.org/drawingml/2006/table">
            <a:tbl>
              <a:tblPr/>
              <a:tblGrid>
                <a:gridCol w="1475868"/>
                <a:gridCol w="1188427"/>
                <a:gridCol w="1152128"/>
                <a:gridCol w="1368152"/>
                <a:gridCol w="1392324"/>
                <a:gridCol w="1176046"/>
                <a:gridCol w="1176046"/>
              </a:tblGrid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locatie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criterium waarop "gescoord" werd, per 100 </a:t>
                      </a:r>
                      <a:r>
                        <a:rPr lang="nl-BE" sz="20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geboorten </a:t>
                      </a:r>
                      <a:r>
                        <a:rPr lang="nl-BE" sz="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</a:t>
                      </a:r>
                      <a:endParaRPr lang="nl-BE" sz="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inkomen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arbeid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opleiding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huisvesting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ontwik-keling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gezond-heid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Oudenaarde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7,08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6,66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10,20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3,12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2,60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4,27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G’bergen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12,88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12,59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23,98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5,45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4,76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5,45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Ninove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8,41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9,71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18,80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4,68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3,73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5,72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Ronse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23,51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24,27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27,86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15,96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10,10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8,40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Zottegem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3,81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4,94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11,58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2,12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1,41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4,10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Arr. </a:t>
                      </a:r>
                      <a:r>
                        <a:rPr lang="nl-BE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Oud.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9,30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9,83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12,98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6,03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4,16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4,99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O-</a:t>
                      </a:r>
                      <a:r>
                        <a:rPr lang="nl-BE" sz="20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Vlaand</a:t>
                      </a:r>
                      <a:r>
                        <a:rPr lang="nl-BE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.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8,90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9,69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16,99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6,75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3,56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4,33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Vlaanderen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9,91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10,42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16,27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7,96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3,30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4,32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83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434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Situatie:</a:t>
                      </a:r>
                      <a:r>
                        <a:rPr lang="nl-BE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jaargemiddelde 2010-2011-2012</a:t>
                      </a:r>
                      <a:endParaRPr lang="nl-BE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94664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Bron:</a:t>
                      </a: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Kind en </a:t>
                      </a:r>
                      <a:r>
                        <a:rPr lang="nl-BE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Gezin - c</a:t>
                      </a:r>
                      <a:r>
                        <a:rPr lang="nl-BE" sz="1400" i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onform </a:t>
                      </a:r>
                      <a:r>
                        <a:rPr lang="nl-BE" sz="1400" i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afspraken met K&amp;G worden geen waarnemingen getoond kleiner dan 3. Dit om de privacy van de personen te beschermen.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7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71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559669" y="953433"/>
            <a:ext cx="4548835" cy="132343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In 20 v/d 57 sectoren minstens 1 geboorte i/e kansarm gezin, vooral in centrale gedeelte v/d fusiegemeente.</a:t>
            </a:r>
          </a:p>
          <a:p>
            <a:endParaRPr lang="nl-BE" sz="800" dirty="0" smtClean="0"/>
          </a:p>
          <a:p>
            <a:r>
              <a:rPr lang="nl-BE" dirty="0" smtClean="0">
                <a:sym typeface="Wingdings" panose="05000000000000000000" pitchFamily="2" charset="2"/>
              </a:rPr>
              <a:t>Nergens meer dan 3/jaar.</a:t>
            </a:r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580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72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716016" y="1268760"/>
            <a:ext cx="4392488" cy="424731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Opletten met wet v/d kleine getallen !!!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3 sectoren met meer dan 1/5 geboorten in kansarme gezinnen: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 (25,93%)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26-Stationswijk (25%)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39-Grote Straat (21,05%)</a:t>
            </a:r>
          </a:p>
          <a:p>
            <a:r>
              <a:rPr lang="nl-BE" dirty="0" smtClean="0">
                <a:sym typeface="Wingdings" panose="05000000000000000000" pitchFamily="2" charset="2"/>
              </a:rPr>
              <a:t>Rest  v/d top-8: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(18,37%)</a:t>
            </a:r>
          </a:p>
          <a:p>
            <a:pPr marL="285750" indent="-285750">
              <a:buFontTx/>
              <a:buChar char="-"/>
            </a:pPr>
            <a:r>
              <a:rPr lang="nl-BE" i="1" dirty="0" smtClean="0">
                <a:sym typeface="Wingdings" panose="05000000000000000000" pitchFamily="2" charset="2"/>
              </a:rPr>
              <a:t>50-Meerse (16,67%)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(13,95%)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 (11,11%)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6-Gevaertdreef (10,71%)</a:t>
            </a:r>
          </a:p>
          <a:p>
            <a:pPr marL="285750" indent="-285750">
              <a:buFontTx/>
              <a:buChar char="-"/>
            </a:pPr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Top-8: 5 (deels) &lt; deelgemeente Oudenaarde</a:t>
            </a:r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13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BE" dirty="0" smtClean="0"/>
              <a:t>Onderwijs </a:t>
            </a:r>
            <a:r>
              <a:rPr lang="nl-BE" dirty="0" err="1" smtClean="0"/>
              <a:t>kansarmoede</a:t>
            </a:r>
            <a:r>
              <a:rPr lang="nl-BE" dirty="0" smtClean="0"/>
              <a:t>-indicator (OKI)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73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060848"/>
            <a:ext cx="7704856" cy="4320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b="1" u="sng" dirty="0" smtClean="0"/>
              <a:t>Definitie:</a:t>
            </a:r>
          </a:p>
          <a:p>
            <a:pPr marL="0" indent="0">
              <a:buNone/>
            </a:pPr>
            <a:endParaRPr lang="nl-BE" sz="500" dirty="0" smtClean="0"/>
          </a:p>
          <a:p>
            <a:pPr marL="0" indent="0">
              <a:buNone/>
            </a:pPr>
            <a:r>
              <a:rPr lang="nl-BE" sz="2400" dirty="0"/>
              <a:t>D</a:t>
            </a:r>
            <a:r>
              <a:rPr lang="nl-BE" sz="2400" dirty="0" smtClean="0"/>
              <a:t>e indicator voor </a:t>
            </a:r>
            <a:r>
              <a:rPr lang="nl-BE" sz="2400" dirty="0" err="1" smtClean="0"/>
              <a:t>kansarmoede</a:t>
            </a:r>
            <a:r>
              <a:rPr lang="nl-BE" sz="2400" dirty="0" smtClean="0"/>
              <a:t> van het Departement Onderwijs en Vorming steunt op de som van vier percentages over de in de gemeente wonende leerlingen:</a:t>
            </a:r>
          </a:p>
          <a:p>
            <a:pPr lvl="1">
              <a:buFontTx/>
              <a:buChar char="-"/>
            </a:pPr>
            <a:r>
              <a:rPr lang="nl-BE" sz="2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gezinstaal 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 niet Nederlands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Het diploma van de moeder is max. lager secundair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leerling woont in een buurt (stat. sector) met veel leerlingen met min. 2 jaar schoolse vertraging</a:t>
            </a:r>
          </a:p>
          <a:p>
            <a:pPr lvl="1">
              <a:buFontTx/>
              <a:buChar char="-"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leerling komt in aanmerking voor een schooltoelage en heeft deze aangevraagd (eventueel geschorst)</a:t>
            </a:r>
          </a:p>
        </p:txBody>
      </p:sp>
    </p:spTree>
    <p:extLst>
      <p:ext uri="{BB962C8B-B14F-4D97-AF65-F5344CB8AC3E}">
        <p14:creationId xmlns:p14="http://schemas.microsoft.com/office/powerpoint/2010/main" val="34105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74</a:t>
            </a:fld>
            <a:endParaRPr lang="nl-BE" dirty="0"/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169859"/>
              </p:ext>
            </p:extLst>
          </p:nvPr>
        </p:nvGraphicFramePr>
        <p:xfrm>
          <a:off x="107504" y="252354"/>
          <a:ext cx="8964485" cy="6489013"/>
        </p:xfrm>
        <a:graphic>
          <a:graphicData uri="http://schemas.openxmlformats.org/drawingml/2006/table">
            <a:tbl>
              <a:tblPr/>
              <a:tblGrid>
                <a:gridCol w="356541"/>
                <a:gridCol w="1299641"/>
                <a:gridCol w="1603631"/>
                <a:gridCol w="1132673"/>
                <a:gridCol w="1719663"/>
                <a:gridCol w="1426168"/>
                <a:gridCol w="1426168"/>
              </a:tblGrid>
              <a:tr h="256339"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locatie</a:t>
                      </a:r>
                    </a:p>
                  </a:txBody>
                  <a:tcPr marL="6810" marR="6810" marT="681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l-B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gemiddelde OKI (op 4)</a:t>
                      </a:r>
                    </a:p>
                  </a:txBody>
                  <a:tcPr marL="6810" marR="6810" marT="68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percentage leerlingen dat scoorde op een leerlingenkenmerk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68057">
                <a:tc>
                  <a:txBody>
                    <a:bodyPr/>
                    <a:lstStyle/>
                    <a:p>
                      <a:pPr algn="l" fontAlgn="b"/>
                      <a:r>
                        <a:rPr lang="nl-B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thuistaal</a:t>
                      </a:r>
                    </a:p>
                  </a:txBody>
                  <a:tcPr marL="6810" marR="6810" marT="6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opleidingsniveau moeder</a:t>
                      </a:r>
                    </a:p>
                  </a:txBody>
                  <a:tcPr marL="6810" marR="6810" marT="6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buurt</a:t>
                      </a:r>
                    </a:p>
                  </a:txBody>
                  <a:tcPr marL="6810" marR="6810" marT="6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l-B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schooltoelage</a:t>
                      </a:r>
                    </a:p>
                  </a:txBody>
                  <a:tcPr marL="6810" marR="6810" marT="6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1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nl-B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kleuter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Oudenaarde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0,45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7,14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13,95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12,55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11,40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G’bergen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0,66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13,31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18,66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19,70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14,80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Ninove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0,77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17,45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18,92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23,64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17,32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Ronse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2,00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48,62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39,87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71,23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40,03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Zottegem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0,29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5,54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9,83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11,53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Vlaanderen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0,84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19,08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20,17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26,52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18,72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F47D"/>
                    </a:solidFill>
                  </a:tcPr>
                </a:tc>
              </a:tr>
              <a:tr h="28751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nl-B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lager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Oudenaarde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0,48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6,29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13,82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11,70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15,76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G’bergen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0,75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13,37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20,10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18,88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22,91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Ninove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0,77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14,39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20,46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19,66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22,19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Ronse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1,91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40,97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37,02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70,04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43,38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Zottegem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0,29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4,12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9,92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1,21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14,17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Vlaanderen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0,84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16,63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20,97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23,97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22,74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nl-B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secundair</a:t>
                      </a:r>
                      <a:endParaRPr lang="nl-B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vert="vert27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Oudenaarde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0,62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5,98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19,24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12,61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23,78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G’bergen</a:t>
                      </a:r>
                      <a:endParaRPr lang="nl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0,86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10,90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23,79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23,33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27,90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Ninove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11,18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24,87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23,10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26,30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Ronse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1,70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26,32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35,53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67,73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40,76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Zottegem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0,41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3,04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13,50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4,39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19,57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75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Vlaanderen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0,87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11,68</a:t>
                      </a:r>
                    </a:p>
                  </a:txBody>
                  <a:tcPr marL="6810" marR="6810" marT="68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24,03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25,13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26,34</a:t>
                      </a:r>
                    </a:p>
                  </a:txBody>
                  <a:tcPr marL="6810" marR="6810" marT="68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085"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25167">
                <a:tc gridSpan="6"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Situatie: 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schooljaar 2012-2013 (cijfers naar woongemeente van de leerlingen)</a:t>
                      </a: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25167">
                <a:tc gridSpan="5"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Bron:</a:t>
                      </a:r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Departement Onderwijs - Stafdiensten Onderwijs en Vorming</a:t>
                      </a: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B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10" marR="6810" marT="68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0" name="Rechte verbindingslijn 9"/>
          <p:cNvCxnSpPr/>
          <p:nvPr/>
        </p:nvCxnSpPr>
        <p:spPr>
          <a:xfrm>
            <a:off x="107504" y="908720"/>
            <a:ext cx="0" cy="5328592"/>
          </a:xfrm>
          <a:prstGeom prst="line">
            <a:avLst/>
          </a:prstGeom>
          <a:ln w="254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4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nl-BE" dirty="0" smtClean="0"/>
              <a:t>OKI samengevat (1):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75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1340768"/>
            <a:ext cx="7920880" cy="4968552"/>
          </a:xfrm>
        </p:spPr>
        <p:txBody>
          <a:bodyPr>
            <a:normAutofit lnSpcReduction="10000"/>
          </a:bodyPr>
          <a:lstStyle/>
          <a:p>
            <a:r>
              <a:rPr lang="nl-BE" sz="2600" dirty="0" smtClean="0"/>
              <a:t>Kleuteronderwijs: 0,45 op 4:</a:t>
            </a:r>
          </a:p>
          <a:p>
            <a:pPr lvl="1"/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 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Zottegem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laagste </a:t>
            </a:r>
            <a:r>
              <a:rPr lang="nl-B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(= beste) 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score v/d referentielocaties</a:t>
            </a:r>
          </a:p>
          <a:p>
            <a:pPr lvl="1"/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</a:t>
            </a:r>
            <a:r>
              <a:rPr lang="nl-BE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hoogste v/d O-Vl. gemeenten)</a:t>
            </a:r>
          </a:p>
          <a:p>
            <a:pPr lvl="1"/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Opleidingsniveau moeder = vaakst gescoorde kenmerk</a:t>
            </a:r>
          </a:p>
          <a:p>
            <a:r>
              <a:rPr lang="nl-BE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Lager onderwijs: 0,48 op 4</a:t>
            </a:r>
          </a:p>
          <a:p>
            <a:pPr lvl="1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</a:t>
            </a:r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Zottegem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laagste </a:t>
            </a: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(= beste) 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score v/d referentielocaties</a:t>
            </a:r>
          </a:p>
          <a:p>
            <a:pPr lvl="1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</a:t>
            </a:r>
            <a:r>
              <a:rPr lang="nl-BE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hoogste v/d O-Vl. gemeenten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Schooltoelage = vaakst scorende kenmerk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BE" sz="2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Secundair onderwijs: 0,62 op 4:</a:t>
            </a:r>
          </a:p>
          <a:p>
            <a:pPr lvl="1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</a:t>
            </a:r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Zottegem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laagste </a:t>
            </a:r>
            <a:r>
              <a:rPr lang="nl-B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(= beste) 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score v/d referentielocaties</a:t>
            </a:r>
          </a:p>
          <a:p>
            <a:pPr lvl="1"/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  <a:r>
              <a:rPr lang="nl-BE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hoogste v/d O-Vl. gemeenten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Schooltoelage = vaakst scorende kenmerk</a:t>
            </a:r>
            <a:endParaRPr lang="nl-BE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3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nl-BE" dirty="0" smtClean="0"/>
              <a:t>OKI-tabel samengevat (2):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76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1988840"/>
            <a:ext cx="792088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600" dirty="0" smtClean="0"/>
              <a:t>Naarmate onderwijsniveau stijgt, stijgt ook OKI</a:t>
            </a:r>
          </a:p>
          <a:p>
            <a:pPr marL="0" indent="0">
              <a:buNone/>
            </a:pPr>
            <a:r>
              <a:rPr lang="nl-BE" sz="2600" dirty="0" smtClean="0"/>
              <a:t>Per kenmerk:</a:t>
            </a:r>
          </a:p>
          <a:p>
            <a:pPr lvl="1"/>
            <a:r>
              <a:rPr lang="nl-BE" sz="2400" dirty="0"/>
              <a:t>Risicokenmerk “thuistaal” daalt licht</a:t>
            </a:r>
          </a:p>
          <a:p>
            <a:pPr lvl="1"/>
            <a:r>
              <a:rPr lang="nl-BE" sz="2400" dirty="0" smtClean="0"/>
              <a:t>Risicokenmerk “opleidingsniveau moeder” daalt licht in lager onderwijs, maar stijgt flink in secundair onderwijs</a:t>
            </a:r>
          </a:p>
          <a:p>
            <a:pPr lvl="1"/>
            <a:r>
              <a:rPr lang="nl-BE" sz="2400" dirty="0" smtClean="0"/>
              <a:t>Risicokenmerk “buurt” blijft vrij stabiel</a:t>
            </a:r>
          </a:p>
          <a:p>
            <a:pPr lvl="1"/>
            <a:r>
              <a:rPr lang="nl-BE" sz="2400" dirty="0" smtClean="0"/>
              <a:t>Risicokenmerk </a:t>
            </a:r>
            <a:r>
              <a:rPr lang="nl-BE" sz="2400" dirty="0"/>
              <a:t>“schooltoelage” stijgt vrij </a:t>
            </a:r>
            <a:r>
              <a:rPr lang="nl-BE" sz="2400" dirty="0" smtClean="0"/>
              <a:t>sterk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2664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sz="3800" dirty="0" smtClean="0"/>
              <a:t>Jongvolwassen, laaggeschoolde niet-werkende werkzoekenden (</a:t>
            </a:r>
            <a:r>
              <a:rPr lang="nl-BE" sz="3800" dirty="0" err="1" smtClean="0"/>
              <a:t>nwwz</a:t>
            </a:r>
            <a:r>
              <a:rPr lang="nl-BE" sz="3800" dirty="0" smtClean="0"/>
              <a:t>)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77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060848"/>
            <a:ext cx="7704856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 smtClean="0"/>
              <a:t>Concreet:</a:t>
            </a:r>
          </a:p>
          <a:p>
            <a:pPr marL="0" indent="0">
              <a:buNone/>
            </a:pPr>
            <a:endParaRPr lang="nl-BE" sz="500" dirty="0" smtClean="0"/>
          </a:p>
          <a:p>
            <a:r>
              <a:rPr lang="nl-BE" sz="2400" dirty="0" smtClean="0"/>
              <a:t>18 t.e.m. 24 jaar</a:t>
            </a:r>
          </a:p>
          <a:p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Hoogstens diploma lager onderwijs of 2</a:t>
            </a:r>
            <a:r>
              <a:rPr lang="nl-BE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graad secundair onderwijs, leertijd, deeltijds secundair onderwijs</a:t>
            </a:r>
          </a:p>
          <a:p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wwz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= beschikbaar voor een job en actief op zoek naar werk</a:t>
            </a:r>
          </a:p>
        </p:txBody>
      </p:sp>
    </p:spTree>
    <p:extLst>
      <p:ext uri="{BB962C8B-B14F-4D97-AF65-F5344CB8AC3E}">
        <p14:creationId xmlns:p14="http://schemas.microsoft.com/office/powerpoint/2010/main" val="550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78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51520" y="5818038"/>
            <a:ext cx="842493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80 jongvolwassenen zijn laaggeschoolde </a:t>
            </a:r>
            <a:r>
              <a:rPr lang="nl-BE" dirty="0" err="1" smtClean="0"/>
              <a:t>nwwz</a:t>
            </a:r>
            <a:r>
              <a:rPr lang="nl-BE" dirty="0" smtClean="0"/>
              <a:t> (= 3,14% van alle 18- t.e.m. 24-jarigen)</a:t>
            </a:r>
          </a:p>
          <a:p>
            <a:r>
              <a:rPr lang="nl-BE" dirty="0" smtClean="0"/>
              <a:t>Na </a:t>
            </a:r>
            <a:r>
              <a:rPr lang="nl-BE" dirty="0" err="1" smtClean="0"/>
              <a:t>Zottegem</a:t>
            </a:r>
            <a:r>
              <a:rPr lang="nl-BE" dirty="0" smtClean="0"/>
              <a:t>: laagste (dus beste) aandeel van alle referentielocaties</a:t>
            </a:r>
          </a:p>
          <a:p>
            <a:r>
              <a:rPr lang="nl-BE" dirty="0" smtClean="0"/>
              <a:t>25</a:t>
            </a:r>
            <a:r>
              <a:rPr lang="nl-BE" baseline="30000" dirty="0" smtClean="0"/>
              <a:t>e</a:t>
            </a:r>
            <a:r>
              <a:rPr lang="nl-BE" dirty="0" smtClean="0"/>
              <a:t> hoogste aandeel van alle O-Vl. gemeenten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02004"/>
              </p:ext>
            </p:extLst>
          </p:nvPr>
        </p:nvGraphicFramePr>
        <p:xfrm>
          <a:off x="395536" y="476672"/>
          <a:ext cx="7570789" cy="4984564"/>
        </p:xfrm>
        <a:graphic>
          <a:graphicData uri="http://schemas.openxmlformats.org/drawingml/2006/table">
            <a:tbl>
              <a:tblPr firstRow="1" firstCol="1" bandRow="1"/>
              <a:tblGrid>
                <a:gridCol w="2304256"/>
                <a:gridCol w="1584176"/>
                <a:gridCol w="3096344"/>
                <a:gridCol w="586013"/>
              </a:tblGrid>
              <a:tr h="35060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laaggeschoolde nwwz van 18 tem 24 jaar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 dirty="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9237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aantal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100 </a:t>
                      </a:r>
                      <a:br>
                        <a:rPr lang="nl-BE" sz="2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nl-BE" sz="22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18- t.e.m. 24-jarigen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3,14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108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4,30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117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3,99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175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8,16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2,39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Arr. Oudenaarde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345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3,53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Oost-Vlaanderen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4 896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4,11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Vlaams Gewest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21 089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3,98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Situatie:</a:t>
                      </a: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jaargemiddelde 2013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400" dirty="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0">
                        <a:effectLst/>
                        <a:latin typeface="Calibri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079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Bron: </a:t>
                      </a:r>
                      <a:r>
                        <a:rPr lang="nl-BE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nwwz</a:t>
                      </a: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: VDAB-Studiedienst via </a:t>
                      </a:r>
                      <a:r>
                        <a:rPr lang="nl-BE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Arvastat</a:t>
                      </a: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/ demografie: Algemene Directie Statistiek en Economische Informatie (ADSEI), via </a:t>
                      </a:r>
                      <a:r>
                        <a:rPr lang="nl-BE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beSTAT</a:t>
                      </a:r>
                      <a:endParaRPr lang="nl-BE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906" marR="3990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10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116632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79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5076056" y="908720"/>
            <a:ext cx="3744416" cy="313932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Top-8: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(9)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9-Nederenamestraat (6)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26-Stationswijk (6)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(6)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22-Leupegem-Schapendries (5)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28-Bevere-Kern (5)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11-Ename-Kern (4)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21-Leupegem-Kern (4)</a:t>
            </a:r>
          </a:p>
          <a:p>
            <a:pPr marL="285750" indent="-285750">
              <a:buFontTx/>
              <a:buChar char="-"/>
            </a:pPr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Opvallend veel dorpskernen in top-8.</a:t>
            </a:r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090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2771800" y="2745802"/>
            <a:ext cx="648072" cy="539182"/>
          </a:xfrm>
          <a:prstGeom prst="rect">
            <a:avLst/>
          </a:prstGeom>
          <a:noFill/>
          <a:ln w="38100">
            <a:solidFill>
              <a:srgbClr val="D26E2B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f-ZA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5445224"/>
            <a:ext cx="8928992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600" dirty="0" err="1" smtClean="0"/>
              <a:t>Structuurondersteunend</a:t>
            </a:r>
            <a:r>
              <a:rPr lang="nl-BE" sz="2600" dirty="0" smtClean="0"/>
              <a:t> </a:t>
            </a:r>
            <a:r>
              <a:rPr lang="nl-BE" sz="2600" dirty="0" err="1" smtClean="0"/>
              <a:t>kleinstedelijk</a:t>
            </a:r>
            <a:r>
              <a:rPr lang="nl-BE" sz="2600" dirty="0" smtClean="0"/>
              <a:t> gebied: </a:t>
            </a:r>
          </a:p>
          <a:p>
            <a:pPr marL="457200" lvl="1" indent="0">
              <a:buNone/>
            </a:pPr>
            <a:r>
              <a:rPr lang="nl-BE" sz="2400" dirty="0" smtClean="0"/>
              <a:t>= </a:t>
            </a:r>
            <a:r>
              <a:rPr lang="nl-BE" sz="2400" i="1" dirty="0" smtClean="0"/>
              <a:t>“Goed uitgeruste” stedelijke kernen of kleine steden</a:t>
            </a:r>
            <a:endParaRPr lang="nl-BE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80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148064" y="1181651"/>
            <a:ext cx="3312368" cy="203132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Top-6: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26-Stationswijk (13,95%)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39-Grote Straat (8,11%)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(7,44%)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(6,52%)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21-Leupegem-Kern (6,15%)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9-Nederenamestraat (5,04%)</a:t>
            </a:r>
          </a:p>
        </p:txBody>
      </p:sp>
    </p:spTree>
    <p:extLst>
      <p:ext uri="{BB962C8B-B14F-4D97-AF65-F5344CB8AC3E}">
        <p14:creationId xmlns:p14="http://schemas.microsoft.com/office/powerpoint/2010/main" val="28442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sz="3800" dirty="0" smtClean="0"/>
              <a:t>Synthesemaat voor </a:t>
            </a:r>
            <a:r>
              <a:rPr lang="nl-BE" sz="3800" dirty="0" err="1" smtClean="0"/>
              <a:t>kansarmoede</a:t>
            </a:r>
            <a:r>
              <a:rPr lang="nl-BE" sz="3800" dirty="0" smtClean="0"/>
              <a:t> </a:t>
            </a:r>
            <a:br>
              <a:rPr lang="nl-BE" sz="3800" dirty="0" smtClean="0"/>
            </a:br>
            <a:r>
              <a:rPr lang="nl-BE" sz="3800" dirty="0" smtClean="0"/>
              <a:t>bij kinderen</a:t>
            </a:r>
            <a:endParaRPr lang="nl-BE" sz="380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81</a:t>
            </a:fld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060848"/>
            <a:ext cx="7704856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 smtClean="0"/>
              <a:t>Concreet:</a:t>
            </a:r>
          </a:p>
          <a:p>
            <a:pPr marL="0" indent="0">
              <a:buNone/>
            </a:pPr>
            <a:endParaRPr lang="nl-BE" sz="500" dirty="0" smtClean="0"/>
          </a:p>
          <a:p>
            <a:r>
              <a:rPr lang="nl-BE" sz="2400" dirty="0" smtClean="0"/>
              <a:t>&lt; Steunpunt Sociale Planning Provincie Antwerpen</a:t>
            </a:r>
          </a:p>
          <a:p>
            <a:r>
              <a:rPr lang="nl-BE" sz="2400" dirty="0" smtClean="0"/>
              <a:t>Gemeenten worden voor 4 criteria vergeleken met het Vlaams Gewest</a:t>
            </a:r>
          </a:p>
          <a:p>
            <a:r>
              <a:rPr lang="nl-BE" sz="2400" dirty="0" smtClean="0"/>
              <a:t>De 4 criteria krijgen elk een verschillend gewicht, naargelang hoe goed ze zijn als indicator voor risico op </a:t>
            </a:r>
            <a:r>
              <a:rPr lang="nl-BE" sz="2400" dirty="0" err="1" smtClean="0"/>
              <a:t>kansarmoede</a:t>
            </a:r>
            <a:r>
              <a:rPr lang="nl-BE" sz="2400" dirty="0" smtClean="0"/>
              <a:t> bij kinderen</a:t>
            </a:r>
          </a:p>
          <a:p>
            <a:r>
              <a:rPr lang="nl-BE" sz="2400" dirty="0" smtClean="0"/>
              <a:t>Resultaat v/d vergelijking = synthesemaat voor risico op </a:t>
            </a:r>
            <a:r>
              <a:rPr lang="nl-BE" sz="2400" dirty="0" err="1" smtClean="0"/>
              <a:t>kansarmoede</a:t>
            </a:r>
            <a:r>
              <a:rPr lang="nl-BE" sz="2400" dirty="0" smtClean="0"/>
              <a:t>  (Vlaams Gewest = index 100))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sz="3800" dirty="0" smtClean="0"/>
              <a:t>Synthesemaat voor </a:t>
            </a:r>
            <a:r>
              <a:rPr lang="nl-BE" sz="3800" dirty="0" err="1" smtClean="0"/>
              <a:t>kansarmoede</a:t>
            </a:r>
            <a:r>
              <a:rPr lang="nl-BE" sz="3800" dirty="0" smtClean="0"/>
              <a:t> </a:t>
            </a:r>
            <a:br>
              <a:rPr lang="nl-BE" sz="3800" dirty="0" smtClean="0"/>
            </a:br>
            <a:r>
              <a:rPr lang="nl-BE" sz="3800" dirty="0" smtClean="0"/>
              <a:t>bij kinderen</a:t>
            </a:r>
            <a:endParaRPr lang="nl-BE" sz="3800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060848"/>
            <a:ext cx="7704856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 smtClean="0"/>
              <a:t>De 4 criteria:</a:t>
            </a:r>
          </a:p>
          <a:p>
            <a:pPr marL="0" indent="0">
              <a:buNone/>
            </a:pPr>
            <a:endParaRPr lang="nl-BE" sz="500" dirty="0" smtClean="0"/>
          </a:p>
          <a:p>
            <a:r>
              <a:rPr lang="nl-BE" sz="2400" dirty="0" smtClean="0"/>
              <a:t>% 0-19-jarigen dat woont in gezin met laag inkomen (voorkeursregeling ziekteverzekering): weging 6/12</a:t>
            </a:r>
          </a:p>
          <a:p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Onderwijs 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kansarmoede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-indicator OKI: weging: 3/12</a:t>
            </a:r>
          </a:p>
          <a:p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jongvolwassen </a:t>
            </a:r>
            <a:r>
              <a:rPr lang="nl-BE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nwwz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met lage scholing: weging 2/12</a:t>
            </a:r>
          </a:p>
          <a:p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% geboorten in kansarme gezinnen: weging 1/12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52742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83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323528" y="4471952"/>
            <a:ext cx="8424936" cy="1477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3</a:t>
            </a:r>
            <a:r>
              <a:rPr lang="nl-BE" dirty="0" smtClean="0"/>
              <a:t>0% minder risico op (kans)armoede bij kinderen dan in Vlaams Gewest</a:t>
            </a:r>
          </a:p>
          <a:p>
            <a:r>
              <a:rPr lang="nl-BE" dirty="0" smtClean="0"/>
              <a:t>Referentielocaties: enkel </a:t>
            </a:r>
            <a:r>
              <a:rPr lang="nl-BE" dirty="0" err="1" smtClean="0"/>
              <a:t>Zottegem</a:t>
            </a:r>
            <a:r>
              <a:rPr lang="nl-BE" dirty="0" smtClean="0"/>
              <a:t> doet beter (</a:t>
            </a:r>
            <a:r>
              <a:rPr lang="nl-BE" dirty="0" smtClean="0">
                <a:sym typeface="Wingdings" panose="05000000000000000000" pitchFamily="2" charset="2"/>
              </a:rPr>
              <a:t> monsterscore Ronse)</a:t>
            </a:r>
            <a:endParaRPr lang="nl-BE" dirty="0" smtClean="0"/>
          </a:p>
          <a:p>
            <a:r>
              <a:rPr lang="nl-BE" dirty="0" smtClean="0"/>
              <a:t>21</a:t>
            </a:r>
            <a:r>
              <a:rPr lang="nl-BE" baseline="30000" dirty="0" smtClean="0"/>
              <a:t>e</a:t>
            </a:r>
            <a:r>
              <a:rPr lang="nl-BE" dirty="0" smtClean="0"/>
              <a:t> hoogste synthesemaat v/d O-</a:t>
            </a:r>
            <a:r>
              <a:rPr lang="nl-BE" dirty="0" err="1" smtClean="0"/>
              <a:t>Vl</a:t>
            </a:r>
            <a:r>
              <a:rPr lang="nl-BE" dirty="0" smtClean="0"/>
              <a:t> gemeenten</a:t>
            </a:r>
          </a:p>
          <a:p>
            <a:r>
              <a:rPr lang="nl-BE" dirty="0" smtClean="0"/>
              <a:t>Slechtste score = jonge laaggeschoolde </a:t>
            </a:r>
            <a:r>
              <a:rPr lang="nl-BE" dirty="0" err="1" smtClean="0"/>
              <a:t>nwwz</a:t>
            </a:r>
            <a:endParaRPr lang="nl-BE" dirty="0" smtClean="0"/>
          </a:p>
          <a:p>
            <a:r>
              <a:rPr lang="nl-BE" dirty="0" smtClean="0"/>
              <a:t>Beste score = geboorten in kansarme gezinnen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3802"/>
              </p:ext>
            </p:extLst>
          </p:nvPr>
        </p:nvGraphicFramePr>
        <p:xfrm>
          <a:off x="115310" y="613586"/>
          <a:ext cx="8849177" cy="3247462"/>
        </p:xfrm>
        <a:graphic>
          <a:graphicData uri="http://schemas.openxmlformats.org/drawingml/2006/table">
            <a:tbl>
              <a:tblPr firstRow="1" firstCol="1" bandRow="1"/>
              <a:tblGrid>
                <a:gridCol w="2045694"/>
                <a:gridCol w="1425787"/>
                <a:gridCol w="1425787"/>
                <a:gridCol w="1647654"/>
                <a:gridCol w="1368152"/>
                <a:gridCol w="936103"/>
              </a:tblGrid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laag inkomen ziekteverzekering (0-19j)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onderwijs </a:t>
                      </a:r>
                      <a:r>
                        <a:rPr lang="nl-BE" sz="18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kansarmoede</a:t>
                      </a: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-indicator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jongvolwassen laaggeschoolde werkzoekenden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geboortes in kansarme gezinnen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synthese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63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79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62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111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92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108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107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113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94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104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228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212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205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209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219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53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Vlaanderen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nl-BE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nl-BE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1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sz="3800" dirty="0" smtClean="0"/>
              <a:t>Huurders</a:t>
            </a:r>
            <a:endParaRPr lang="nl-BE" sz="3800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060848"/>
            <a:ext cx="7704856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 smtClean="0"/>
              <a:t>Concreet:</a:t>
            </a:r>
          </a:p>
          <a:p>
            <a:pPr marL="0" indent="0">
              <a:buNone/>
            </a:pPr>
            <a:endParaRPr lang="nl-BE" sz="500" dirty="0" smtClean="0"/>
          </a:p>
          <a:p>
            <a:pPr marL="0" indent="0">
              <a:buNone/>
            </a:pPr>
            <a:r>
              <a:rPr lang="nl-BE" sz="2400" dirty="0" smtClean="0"/>
              <a:t>Volgens de Vlaamse Armoedemonitor van de SVR ligt het armoederisicopercentage bij huurders ruim 3x </a:t>
            </a:r>
            <a:r>
              <a:rPr lang="nl-BE" sz="2400" dirty="0"/>
              <a:t>hoger </a:t>
            </a:r>
            <a:r>
              <a:rPr lang="nl-BE" sz="2400" dirty="0" smtClean="0"/>
              <a:t>dan bij eigenaars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72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85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323528" y="5085184"/>
            <a:ext cx="842493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3 783 huurders (30,13%)</a:t>
            </a:r>
          </a:p>
          <a:p>
            <a:r>
              <a:rPr lang="nl-BE" dirty="0" smtClean="0"/>
              <a:t>Na Oost-Vlaanderen hoogste aandeel v/d referentielocaties</a:t>
            </a:r>
          </a:p>
          <a:p>
            <a:r>
              <a:rPr lang="nl-BE" dirty="0" smtClean="0"/>
              <a:t>13</a:t>
            </a:r>
            <a:r>
              <a:rPr lang="nl-BE" baseline="30000" dirty="0" smtClean="0"/>
              <a:t>e</a:t>
            </a:r>
            <a:r>
              <a:rPr lang="nl-BE" dirty="0" smtClean="0"/>
              <a:t> op ranking Oost-Vlaamse gemeenten met hoogste aandeel huurders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202412"/>
              </p:ext>
            </p:extLst>
          </p:nvPr>
        </p:nvGraphicFramePr>
        <p:xfrm>
          <a:off x="323528" y="302805"/>
          <a:ext cx="8424936" cy="4449264"/>
        </p:xfrm>
        <a:graphic>
          <a:graphicData uri="http://schemas.openxmlformats.org/drawingml/2006/table">
            <a:tbl>
              <a:tblPr firstRow="1" firstCol="1" bandRow="1"/>
              <a:tblGrid>
                <a:gridCol w="1584176"/>
                <a:gridCol w="1152128"/>
                <a:gridCol w="1224136"/>
                <a:gridCol w="1152128"/>
                <a:gridCol w="1152128"/>
                <a:gridCol w="2160240"/>
              </a:tblGrid>
              <a:tr h="1063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eigenaar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huurder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geen </a:t>
                      </a:r>
                      <a:r>
                        <a:rPr lang="nl-BE" sz="22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duidelijk-heid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totaal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percentage huurders </a:t>
                      </a:r>
                      <a:r>
                        <a:rPr lang="nl-BE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(excl. "geen duidelijkheid")</a:t>
                      </a:r>
                      <a:endParaRPr lang="nl-BE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8 772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3 783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379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12 934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30,13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G’bergen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9 983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3 181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778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13 942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24,16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10 964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4 183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582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15 729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27,62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7 105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2 923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430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10 458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29,15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8 296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2 560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291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11 147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23,58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Arr. </a:t>
                      </a:r>
                      <a:r>
                        <a:rPr lang="nl-BE" sz="2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Oud.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36 188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11 442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1 979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49 609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24,02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Oost-</a:t>
                      </a:r>
                      <a:r>
                        <a:rPr lang="nl-BE" sz="2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Vlaand</a:t>
                      </a:r>
                      <a:r>
                        <a:rPr lang="nl-BE" sz="2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401 694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178 772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39 056</a:t>
                      </a:r>
                      <a:endParaRPr lang="nl-BE" sz="2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619 522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30,80</a:t>
                      </a:r>
                      <a:endParaRPr lang="nl-BE" sz="2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44016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Situatie:</a:t>
                      </a: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01/01/2013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4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1098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Bron: </a:t>
                      </a: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Rijksregister via gezinskubus (incl. wachtregister)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20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86</a:t>
            </a:fld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4427985" y="980728"/>
            <a:ext cx="4680519" cy="286232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5 sectoren met meer dan 200 huurders (gezinshoofden):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 (365)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 (355)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(293)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(231)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6-Gevaertdreef (204)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4 van die 5 liggen (deels) in deelgemeente Oudenaarde</a:t>
            </a:r>
          </a:p>
        </p:txBody>
      </p:sp>
    </p:spTree>
    <p:extLst>
      <p:ext uri="{BB962C8B-B14F-4D97-AF65-F5344CB8AC3E}">
        <p14:creationId xmlns:p14="http://schemas.microsoft.com/office/powerpoint/2010/main" val="16322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6" y="260648"/>
            <a:ext cx="8953654" cy="6336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427985" y="1070734"/>
            <a:ext cx="4680519" cy="286232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Opgelet met wet v/d kleine getallen !!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7 sectoren met ruim de helft huurders: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26-Stationswijk (64,34%)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 (63,04%)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 (62,06%)</a:t>
            </a:r>
          </a:p>
          <a:p>
            <a:pPr marL="285750" indent="-285750">
              <a:buFontTx/>
              <a:buChar char="-"/>
            </a:pPr>
            <a:r>
              <a:rPr lang="nl-BE" i="1" dirty="0" smtClean="0">
                <a:sym typeface="Wingdings" panose="05000000000000000000" pitchFamily="2" charset="2"/>
              </a:rPr>
              <a:t>32-Bruwaan-Nijverheidszone (60%)</a:t>
            </a:r>
          </a:p>
          <a:p>
            <a:pPr marL="285750" indent="-285750">
              <a:buFontTx/>
              <a:buChar char="-"/>
            </a:pPr>
            <a:r>
              <a:rPr lang="nl-BE" i="1" dirty="0" smtClean="0">
                <a:sym typeface="Wingdings" panose="05000000000000000000" pitchFamily="2" charset="2"/>
              </a:rPr>
              <a:t>24-Lindestraat (52,85%)</a:t>
            </a:r>
          </a:p>
          <a:p>
            <a:pPr marL="285750" indent="-285750">
              <a:buFontTx/>
              <a:buChar char="-"/>
            </a:pPr>
            <a:r>
              <a:rPr lang="nl-BE" i="1" dirty="0" smtClean="0">
                <a:sym typeface="Wingdings" panose="05000000000000000000" pitchFamily="2" charset="2"/>
              </a:rPr>
              <a:t>56-Mullem-Dorp (53,85%)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(53,72%)</a:t>
            </a:r>
          </a:p>
        </p:txBody>
      </p:sp>
    </p:spTree>
    <p:extLst>
      <p:ext uri="{BB962C8B-B14F-4D97-AF65-F5344CB8AC3E}">
        <p14:creationId xmlns:p14="http://schemas.microsoft.com/office/powerpoint/2010/main" val="285886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sz="3800" dirty="0" smtClean="0"/>
              <a:t>Kwetsbare gezinssituaties</a:t>
            </a:r>
            <a:endParaRPr lang="nl-BE" sz="3800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060848"/>
            <a:ext cx="7848872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b="1" u="sng" dirty="0" smtClean="0"/>
              <a:t>Concreet:</a:t>
            </a:r>
          </a:p>
          <a:p>
            <a:pPr marL="0" indent="0">
              <a:buNone/>
            </a:pPr>
            <a:endParaRPr lang="nl-BE" sz="500" dirty="0" smtClean="0"/>
          </a:p>
          <a:p>
            <a:pPr marL="0" indent="0">
              <a:buNone/>
            </a:pPr>
            <a:r>
              <a:rPr lang="nl-BE" sz="2400" dirty="0" smtClean="0"/>
              <a:t>Volgens de Vlaamse Armoedemonitor van de SVR ligt het armoederisicopercentage…:</a:t>
            </a:r>
          </a:p>
          <a:p>
            <a:pPr>
              <a:buFontTx/>
              <a:buChar char="-"/>
            </a:pPr>
            <a:r>
              <a:rPr lang="nl-BE" sz="2400" dirty="0" smtClean="0"/>
              <a:t>Bij </a:t>
            </a:r>
            <a:r>
              <a:rPr lang="nl-BE" sz="2400" b="1" dirty="0" smtClean="0"/>
              <a:t>alleenwonenden</a:t>
            </a:r>
            <a:r>
              <a:rPr lang="nl-BE" sz="2400" dirty="0" smtClean="0"/>
              <a:t> 2x keer hoger dan bij leden uit een gezin met 2 volwassenen jonger dan 65 jaar</a:t>
            </a:r>
          </a:p>
          <a:p>
            <a:pPr>
              <a:buFontTx/>
              <a:buChar char="-"/>
            </a:pPr>
            <a:r>
              <a:rPr lang="nl-BE" sz="2400" dirty="0" smtClean="0"/>
              <a:t>Bij leden v/e </a:t>
            </a:r>
            <a:r>
              <a:rPr lang="nl-BE" sz="2400" b="1" dirty="0" err="1" smtClean="0"/>
              <a:t>éénoudergezin</a:t>
            </a:r>
            <a:r>
              <a:rPr lang="nl-BE" sz="2400" dirty="0" smtClean="0"/>
              <a:t> 4x hoger dan bij leden uit een gezin met 2 volwassenen en 1à2 kinderen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80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89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323528" y="5169966"/>
            <a:ext cx="842493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4 012 </a:t>
            </a:r>
            <a:r>
              <a:rPr lang="nl-BE" dirty="0" err="1" smtClean="0"/>
              <a:t>éénpersoonsgezinnen</a:t>
            </a:r>
            <a:r>
              <a:rPr lang="nl-BE" dirty="0" smtClean="0"/>
              <a:t> (30,73%)</a:t>
            </a:r>
          </a:p>
          <a:p>
            <a:r>
              <a:rPr lang="nl-BE" dirty="0" smtClean="0"/>
              <a:t>Middenmoot in vgl. met de referentielocaties</a:t>
            </a:r>
          </a:p>
          <a:p>
            <a:r>
              <a:rPr lang="nl-BE" dirty="0" smtClean="0"/>
              <a:t>9</a:t>
            </a:r>
            <a:r>
              <a:rPr lang="nl-BE" baseline="30000" dirty="0" smtClean="0"/>
              <a:t>e</a:t>
            </a:r>
            <a:r>
              <a:rPr lang="nl-BE" dirty="0" smtClean="0"/>
              <a:t> hoogste aandeel van alle Oost-Vl. gemeenten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788321"/>
              </p:ext>
            </p:extLst>
          </p:nvPr>
        </p:nvGraphicFramePr>
        <p:xfrm>
          <a:off x="814896" y="302885"/>
          <a:ext cx="7285496" cy="4383272"/>
        </p:xfrm>
        <a:graphic>
          <a:graphicData uri="http://schemas.openxmlformats.org/drawingml/2006/table">
            <a:tbl>
              <a:tblPr firstRow="1" firstCol="1" bandRow="1"/>
              <a:tblGrid>
                <a:gridCol w="2834176"/>
                <a:gridCol w="1715016"/>
                <a:gridCol w="2736304"/>
              </a:tblGrid>
              <a:tr h="43204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Éénpersoonshuishoudens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33257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aantal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100 gezinnen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4 012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30,73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4 224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30,12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4 539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28,69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3 379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32,30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3 445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30,72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Arr. 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13 976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28,03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Oost-Vlaanderen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192 496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30,90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3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Situatie: </a:t>
                      </a:r>
                      <a:r>
                        <a:rPr lang="nl-BE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01/01/2014</a:t>
                      </a:r>
                      <a:endParaRPr lang="nl-BE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6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126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Bron:</a:t>
                      </a: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Rijksregister via gezinskubus (incl. wachtregister)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461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Ontsluiting (verkeer)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Auto: eerder via secundaire wegen</a:t>
            </a:r>
          </a:p>
          <a:p>
            <a:r>
              <a:rPr lang="nl-BE" dirty="0" smtClean="0"/>
              <a:t>Trein: regelmatige, rechtstreekse verbindingen met o.a. </a:t>
            </a:r>
            <a:r>
              <a:rPr lang="nl-BE" dirty="0" err="1" smtClean="0"/>
              <a:t>Zottegem</a:t>
            </a:r>
            <a:r>
              <a:rPr lang="nl-BE" dirty="0" smtClean="0"/>
              <a:t>, Kortrijk, Gent, Brussel.</a:t>
            </a:r>
          </a:p>
          <a:p>
            <a:r>
              <a:rPr lang="nl-BE" dirty="0" smtClean="0"/>
              <a:t>Busverbindingen tussen deelgemeenten + naar naburige gemeenten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8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90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716016" y="1070734"/>
            <a:ext cx="4392488" cy="36933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Vooral in centrale gedeelte (sectoren in deelgemeente Oudenaarde + dorpskernen).</a:t>
            </a:r>
          </a:p>
          <a:p>
            <a:endParaRPr lang="nl-BE" dirty="0" smtClean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Springen er uit: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 (332)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 (310)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(280)</a:t>
            </a:r>
          </a:p>
          <a:p>
            <a:r>
              <a:rPr lang="nl-BE" dirty="0" smtClean="0">
                <a:sym typeface="Wingdings" panose="05000000000000000000" pitchFamily="2" charset="2"/>
              </a:rPr>
              <a:t>Daarna: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28-Bevere-Kern (204)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11-Ename-Kern (198)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6-Gevaertdreef (197)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(194)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9-Nederenamestraat (189)</a:t>
            </a:r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51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91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5076056" y="1203717"/>
            <a:ext cx="3960440" cy="258532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7 sectoren uit de top-8 liggen (deels) in deelgemeente Oudenaarde: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25-Meerspoort (58,49%), </a:t>
            </a:r>
            <a:r>
              <a:rPr lang="nl-BE" dirty="0" err="1" smtClean="0">
                <a:sym typeface="Wingdings" panose="05000000000000000000" pitchFamily="2" charset="2"/>
              </a:rPr>
              <a:t>wzc</a:t>
            </a:r>
            <a:endParaRPr lang="nl-BE" dirty="0" smtClean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26-Stationswijk (54,29%)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 (53,46%)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 (49,44%)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6-Gevaertdreef (43,68%)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(42,54%)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4-Ter </a:t>
            </a:r>
            <a:r>
              <a:rPr lang="nl-BE" dirty="0" err="1" smtClean="0">
                <a:sym typeface="Wingdings" panose="05000000000000000000" pitchFamily="2" charset="2"/>
              </a:rPr>
              <a:t>Eecken</a:t>
            </a:r>
            <a:r>
              <a:rPr lang="nl-BE" dirty="0" smtClean="0">
                <a:sym typeface="Wingdings" panose="05000000000000000000" pitchFamily="2" charset="2"/>
              </a:rPr>
              <a:t> (40,77%)</a:t>
            </a:r>
          </a:p>
        </p:txBody>
      </p:sp>
    </p:spTree>
    <p:extLst>
      <p:ext uri="{BB962C8B-B14F-4D97-AF65-F5344CB8AC3E}">
        <p14:creationId xmlns:p14="http://schemas.microsoft.com/office/powerpoint/2010/main" val="16241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92</a:t>
            </a:fld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294535" y="5746030"/>
            <a:ext cx="842493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483 </a:t>
            </a:r>
            <a:r>
              <a:rPr lang="nl-BE" dirty="0" err="1" smtClean="0"/>
              <a:t>éénoudergezinnen</a:t>
            </a:r>
            <a:r>
              <a:rPr lang="nl-BE" dirty="0" smtClean="0"/>
              <a:t> (3,70%)</a:t>
            </a:r>
          </a:p>
          <a:p>
            <a:r>
              <a:rPr lang="nl-BE" dirty="0" smtClean="0"/>
              <a:t>Laagste aandeel v/d referentielocaties</a:t>
            </a:r>
          </a:p>
          <a:p>
            <a:r>
              <a:rPr lang="nl-BE" dirty="0" smtClean="0"/>
              <a:t>30</a:t>
            </a:r>
            <a:r>
              <a:rPr lang="nl-BE" baseline="30000" dirty="0" smtClean="0"/>
              <a:t>e</a:t>
            </a:r>
            <a:r>
              <a:rPr lang="nl-BE" dirty="0" smtClean="0"/>
              <a:t> hoogste aandeel van alle Oost-Vl. gemeenten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09852"/>
              </p:ext>
            </p:extLst>
          </p:nvPr>
        </p:nvGraphicFramePr>
        <p:xfrm>
          <a:off x="683568" y="404664"/>
          <a:ext cx="6120681" cy="4881765"/>
        </p:xfrm>
        <a:graphic>
          <a:graphicData uri="http://schemas.openxmlformats.org/drawingml/2006/table">
            <a:tbl>
              <a:tblPr firstRow="1" firstCol="1" bandRow="1"/>
              <a:tblGrid>
                <a:gridCol w="2209563"/>
                <a:gridCol w="1534853"/>
                <a:gridCol w="2376265"/>
              </a:tblGrid>
              <a:tr h="76844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locatie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éénoudergezinnen </a:t>
                      </a:r>
                      <a:b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(oudste kind max. 19 jaar)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451342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aantal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per 100 gezinnen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483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3,70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Geraardsbergen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600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4,28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Ninove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719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4,54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Ronse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522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4,99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Zottegem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417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3,72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Arr. Oudenaarde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1 854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3,72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Oost-Vlaanderen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25 218</a:t>
                      </a:r>
                      <a:endParaRPr lang="nl-BE" sz="2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4,05</a:t>
                      </a:r>
                      <a:endParaRPr lang="nl-BE" sz="2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1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Situatie: </a:t>
                      </a: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01/01/2014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6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BE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9134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Bron:</a:t>
                      </a:r>
                      <a:r>
                        <a:rPr lang="nl-BE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Rijksregister via gezinskubus (incl. wachtregister)</a:t>
                      </a:r>
                      <a:endParaRPr lang="nl-BE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2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93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>Evolutie aantal </a:t>
            </a:r>
            <a:r>
              <a:rPr lang="nl-BE" sz="2800" dirty="0" err="1" smtClean="0"/>
              <a:t>éénoudergezinnen</a:t>
            </a:r>
            <a:r>
              <a:rPr lang="nl-BE" sz="2800" dirty="0" smtClean="0"/>
              <a:t> (2005-2014)</a:t>
            </a:r>
            <a:endParaRPr lang="nl-BE" sz="2800" dirty="0"/>
          </a:p>
        </p:txBody>
      </p:sp>
      <p:sp>
        <p:nvSpPr>
          <p:cNvPr id="8" name="Tekstvak 7"/>
          <p:cNvSpPr txBox="1"/>
          <p:nvPr/>
        </p:nvSpPr>
        <p:spPr>
          <a:xfrm>
            <a:off x="323528" y="6095037"/>
            <a:ext cx="842493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+19,55% in Oudenaarde  (na </a:t>
            </a:r>
            <a:r>
              <a:rPr lang="nl-BE" dirty="0" err="1" smtClean="0"/>
              <a:t>Ninove</a:t>
            </a:r>
            <a:r>
              <a:rPr lang="nl-BE" dirty="0" smtClean="0"/>
              <a:t> snelste stijging v/d referentielocaties)</a:t>
            </a:r>
          </a:p>
          <a:p>
            <a:r>
              <a:rPr lang="nl-BE" dirty="0" smtClean="0"/>
              <a:t>Overal grillig verloop, maar meestal in stijgende lijn (</a:t>
            </a:r>
            <a:r>
              <a:rPr lang="nl-BE" dirty="0" err="1" smtClean="0"/>
              <a:t>uitz</a:t>
            </a:r>
            <a:r>
              <a:rPr lang="nl-BE" dirty="0" smtClean="0"/>
              <a:t>.: Ronse)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967308" cy="478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0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94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559669" y="1070734"/>
            <a:ext cx="4548835" cy="2308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7 sectoren met 25 of meer </a:t>
            </a:r>
            <a:r>
              <a:rPr lang="nl-BE" dirty="0" err="1" smtClean="0">
                <a:sym typeface="Wingdings" panose="05000000000000000000" pitchFamily="2" charset="2"/>
              </a:rPr>
              <a:t>éénoudergezinnen</a:t>
            </a:r>
            <a:r>
              <a:rPr lang="nl-BE" dirty="0" smtClean="0">
                <a:sym typeface="Wingdings" panose="05000000000000000000" pitchFamily="2" charset="2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(34 </a:t>
            </a:r>
            <a:r>
              <a:rPr lang="nl-BE" dirty="0" err="1" smtClean="0">
                <a:sym typeface="Wingdings" panose="05000000000000000000" pitchFamily="2" charset="2"/>
              </a:rPr>
              <a:t>éénoudergezinnen</a:t>
            </a:r>
            <a:r>
              <a:rPr lang="nl-BE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9-Nederenamestraat (30)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5-Pamele (29)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11-Ename-Kern (26)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12-Hongerij (26)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1-Oudenaarde-Centrum (25)</a:t>
            </a:r>
            <a:endParaRPr lang="nl-B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160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" y="44624"/>
            <a:ext cx="8953654" cy="633600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95</a:t>
            </a:fld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4716016" y="1070734"/>
            <a:ext cx="4392488" cy="424731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ym typeface="Wingdings" panose="05000000000000000000" pitchFamily="2" charset="2"/>
              </a:rPr>
              <a:t>Opgelet met wet v/d kleine getallen, zeker bij top-3  !!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r>
              <a:rPr lang="nl-BE" dirty="0" smtClean="0">
                <a:sym typeface="Wingdings" panose="05000000000000000000" pitchFamily="2" charset="2"/>
              </a:rPr>
              <a:t>Top-8:</a:t>
            </a:r>
          </a:p>
          <a:p>
            <a:pPr marL="285750" indent="-285750">
              <a:buFontTx/>
              <a:buChar char="-"/>
            </a:pPr>
            <a:r>
              <a:rPr lang="nl-BE" i="1" dirty="0" smtClean="0">
                <a:sym typeface="Wingdings" panose="05000000000000000000" pitchFamily="2" charset="2"/>
              </a:rPr>
              <a:t>32-Bruwaan-Nijverheidszone (10,53%)</a:t>
            </a:r>
          </a:p>
          <a:p>
            <a:pPr marL="285750" indent="-285750">
              <a:buFontTx/>
              <a:buChar char="-"/>
            </a:pPr>
            <a:r>
              <a:rPr lang="nl-BE" i="1" dirty="0" smtClean="0">
                <a:sym typeface="Wingdings" panose="05000000000000000000" pitchFamily="2" charset="2"/>
              </a:rPr>
              <a:t>24-Lindestraat (9,09%)</a:t>
            </a:r>
          </a:p>
          <a:p>
            <a:pPr marL="285750" indent="-285750">
              <a:buFontTx/>
              <a:buChar char="-"/>
            </a:pPr>
            <a:r>
              <a:rPr lang="nl-BE" i="1" dirty="0" smtClean="0">
                <a:sym typeface="Wingdings" panose="05000000000000000000" pitchFamily="2" charset="2"/>
              </a:rPr>
              <a:t>18-Edelare-Dorp (7,55%)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26-Stationswijk (7,14%)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38-Eine-Kern (6,80%)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16-Tivoli (6,45%)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39-Grote Straat (5,56%)</a:t>
            </a:r>
          </a:p>
          <a:p>
            <a:pPr marL="285750" indent="-285750">
              <a:buFontTx/>
              <a:buChar char="-"/>
            </a:pPr>
            <a:r>
              <a:rPr lang="nl-BE" dirty="0" smtClean="0">
                <a:sym typeface="Wingdings" panose="05000000000000000000" pitchFamily="2" charset="2"/>
              </a:rPr>
              <a:t>2-Einddries (4,82%)</a:t>
            </a:r>
          </a:p>
          <a:p>
            <a:pPr marL="285750" indent="-285750">
              <a:buFontTx/>
              <a:buChar char="-"/>
            </a:pPr>
            <a:endParaRPr lang="nl-BE" dirty="0">
              <a:sym typeface="Wingdings" panose="05000000000000000000" pitchFamily="2" charset="2"/>
            </a:endParaRPr>
          </a:p>
          <a:p>
            <a:r>
              <a:rPr lang="nl-BE" dirty="0">
                <a:sym typeface="Wingdings" panose="05000000000000000000" pitchFamily="2" charset="2"/>
              </a:rPr>
              <a:t>4</a:t>
            </a:r>
            <a:r>
              <a:rPr lang="nl-BE" dirty="0" smtClean="0">
                <a:sym typeface="Wingdings" panose="05000000000000000000" pitchFamily="2" charset="2"/>
              </a:rPr>
              <a:t> sectoren uit de top-10 liggen (deels) in deelgemeente Oudenaarde.</a:t>
            </a:r>
          </a:p>
        </p:txBody>
      </p:sp>
    </p:spTree>
    <p:extLst>
      <p:ext uri="{BB962C8B-B14F-4D97-AF65-F5344CB8AC3E}">
        <p14:creationId xmlns:p14="http://schemas.microsoft.com/office/powerpoint/2010/main" val="27160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Besluit (kans)armoede (1)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2204864"/>
            <a:ext cx="8136904" cy="3960440"/>
          </a:xfrm>
        </p:spPr>
        <p:txBody>
          <a:bodyPr>
            <a:normAutofit/>
          </a:bodyPr>
          <a:lstStyle/>
          <a:p>
            <a:r>
              <a:rPr lang="nl-BE" sz="2800" dirty="0" smtClean="0"/>
              <a:t>Bijna voor elke indicator scoort Oudenaarde, na </a:t>
            </a:r>
            <a:r>
              <a:rPr lang="nl-BE" sz="2800" dirty="0" err="1" smtClean="0"/>
              <a:t>Zottegem</a:t>
            </a:r>
            <a:r>
              <a:rPr lang="nl-BE" sz="2800" dirty="0" smtClean="0"/>
              <a:t>, het best van alle referentielocaties + i/d middenmoot v/d 65 Oost-Vlaamse gemeenten</a:t>
            </a:r>
          </a:p>
          <a:p>
            <a:r>
              <a:rPr lang="nl-BE" sz="2800" dirty="0" smtClean="0"/>
              <a:t>Bijgevolg idem voor de samengestelde indicatoren</a:t>
            </a:r>
          </a:p>
          <a:p>
            <a:r>
              <a:rPr lang="nl-BE" sz="2800" dirty="0" smtClean="0"/>
              <a:t>Indicatoren waar “slechtst” wordt op gescoord zijn:</a:t>
            </a:r>
          </a:p>
          <a:p>
            <a:pPr lvl="1"/>
            <a:r>
              <a:rPr lang="nl-BE" sz="2400" dirty="0" smtClean="0"/>
              <a:t>Aandeel alleenwonenden (9</a:t>
            </a:r>
            <a:r>
              <a:rPr lang="nl-BE" sz="2400" baseline="30000" dirty="0" smtClean="0"/>
              <a:t>e</a:t>
            </a:r>
            <a:r>
              <a:rPr lang="nl-BE" sz="2400" dirty="0" smtClean="0"/>
              <a:t> hoogste)</a:t>
            </a:r>
          </a:p>
          <a:p>
            <a:pPr lvl="1"/>
            <a:r>
              <a:rPr lang="nl-BE" sz="2400" dirty="0" smtClean="0"/>
              <a:t>Aandeel huurders (13</a:t>
            </a:r>
            <a:r>
              <a:rPr lang="nl-BE" sz="2400" baseline="30000" dirty="0" smtClean="0"/>
              <a:t>e</a:t>
            </a:r>
            <a:r>
              <a:rPr lang="nl-BE" sz="2400" dirty="0" smtClean="0"/>
              <a:t> hoogste)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89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Besluit (kans)armoede (2)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99592" y="2204864"/>
            <a:ext cx="8136904" cy="3960440"/>
          </a:xfrm>
        </p:spPr>
        <p:txBody>
          <a:bodyPr>
            <a:normAutofit fontScale="92500" lnSpcReduction="20000"/>
          </a:bodyPr>
          <a:lstStyle/>
          <a:p>
            <a:r>
              <a:rPr lang="nl-BE" sz="2800" dirty="0" smtClean="0"/>
              <a:t>Bijkomend, uit andere hoofdstukken:</a:t>
            </a:r>
          </a:p>
          <a:p>
            <a:pPr lvl="1"/>
            <a:r>
              <a:rPr lang="nl-BE" sz="2400" dirty="0" smtClean="0"/>
              <a:t>Middenmoot (fiscale) inkomens</a:t>
            </a:r>
          </a:p>
          <a:p>
            <a:pPr lvl="1"/>
            <a:r>
              <a:rPr lang="nl-BE" sz="2400" dirty="0" smtClean="0"/>
              <a:t>Middenmoot werkloosheidsgraad</a:t>
            </a:r>
          </a:p>
          <a:p>
            <a:pPr lvl="1"/>
            <a:r>
              <a:rPr lang="nl-BE" sz="2400" dirty="0" smtClean="0"/>
              <a:t>Middenmoot aandeel niet-Belgen bij geboorte</a:t>
            </a:r>
          </a:p>
          <a:p>
            <a:r>
              <a:rPr lang="nl-BE" sz="2800" dirty="0" smtClean="0"/>
              <a:t>MAAR: laaggeschooldheid  = rode draad in Oudenaarde:</a:t>
            </a:r>
          </a:p>
          <a:p>
            <a:pPr lvl="1"/>
            <a:r>
              <a:rPr lang="nl-BE" sz="2400" dirty="0" smtClean="0"/>
              <a:t>Geboorten in kansarme gezinnen: “opleiding ouders” in Oudenaarde meest aangetikte risicokenmerk</a:t>
            </a:r>
          </a:p>
          <a:p>
            <a:pPr lvl="1"/>
            <a:r>
              <a:rPr lang="nl-BE" sz="2400" dirty="0" smtClean="0"/>
              <a:t>OKI: “opleiding moeder” is meest (kleuteronderwijs) of 2</a:t>
            </a:r>
            <a:r>
              <a:rPr lang="nl-BE" sz="2400" baseline="30000" dirty="0" smtClean="0"/>
              <a:t>e </a:t>
            </a:r>
            <a:r>
              <a:rPr lang="nl-BE" sz="2400" dirty="0" smtClean="0"/>
              <a:t>meest (lager &amp; secundair onderwijs) aangetikte kenmerk</a:t>
            </a:r>
          </a:p>
          <a:p>
            <a:pPr lvl="1"/>
            <a:r>
              <a:rPr lang="nl-BE" sz="2400" dirty="0" smtClean="0"/>
              <a:t>Synthesemaat kinderarmoede: “jongvolwassen laaggeschoolde </a:t>
            </a:r>
            <a:r>
              <a:rPr lang="nl-BE" sz="2400" dirty="0" err="1" smtClean="0"/>
              <a:t>nwwz</a:t>
            </a:r>
            <a:r>
              <a:rPr lang="nl-BE" sz="2400" dirty="0" smtClean="0"/>
              <a:t>” is meest negatieve indicator in Oudenaarde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3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Slotanalyse interne verscheidenheid ifv kwetsbaarheid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1609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Welke sectoren zijn veel “kwetsbaarder” dan gemiddeld 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15616" y="2492896"/>
            <a:ext cx="7571184" cy="38884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 smtClean="0"/>
              <a:t>Op basis van volgende indicatoren:</a:t>
            </a:r>
          </a:p>
          <a:p>
            <a:pPr lvl="1"/>
            <a:r>
              <a:rPr lang="nl-BE" dirty="0"/>
              <a:t>Mediaan inkomen</a:t>
            </a:r>
          </a:p>
          <a:p>
            <a:pPr lvl="1"/>
            <a:r>
              <a:rPr lang="nl-BE" dirty="0"/>
              <a:t>Aandeel geboorten in kansarme gezinnen</a:t>
            </a:r>
          </a:p>
          <a:p>
            <a:pPr lvl="1"/>
            <a:r>
              <a:rPr lang="nl-BE" dirty="0"/>
              <a:t>Aandeel huurders</a:t>
            </a:r>
          </a:p>
          <a:p>
            <a:pPr lvl="1"/>
            <a:r>
              <a:rPr lang="nl-BE" dirty="0"/>
              <a:t>Aandeel laaggeschoolde jonge werkzoekenden</a:t>
            </a:r>
          </a:p>
          <a:p>
            <a:pPr lvl="1"/>
            <a:r>
              <a:rPr lang="nl-BE" dirty="0"/>
              <a:t>Aandeel niet –Belgen</a:t>
            </a:r>
          </a:p>
          <a:p>
            <a:pPr lvl="1"/>
            <a:r>
              <a:rPr lang="nl-BE" dirty="0"/>
              <a:t>Aandeel alleenwonenden</a:t>
            </a:r>
          </a:p>
          <a:p>
            <a:pPr lvl="1"/>
            <a:r>
              <a:rPr lang="nl-BE" dirty="0"/>
              <a:t>Aandeel alleenwonende 60-plussers</a:t>
            </a:r>
          </a:p>
          <a:p>
            <a:pPr lvl="1"/>
            <a:r>
              <a:rPr lang="nl-BE" dirty="0"/>
              <a:t>Aandeel </a:t>
            </a:r>
            <a:r>
              <a:rPr lang="nl-BE" dirty="0" err="1" smtClean="0"/>
              <a:t>éénoudergezinnen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24EF-3460-4542-8986-598E849E317A}" type="datetime1">
              <a:rPr lang="nl-BE" smtClean="0"/>
              <a:pPr/>
              <a:t>19/05/2015</a:t>
            </a:fld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42EF3-2C86-4B7B-8DF1-886182E077AD}" type="slidenum">
              <a:rPr lang="nl-BE" smtClean="0"/>
              <a:pPr/>
              <a:t>99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0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isstij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Huisstijl</Template>
  <TotalTime>2492</TotalTime>
  <Words>5591</Words>
  <Application>Microsoft Office PowerPoint</Application>
  <PresentationFormat>Diavoorstelling (4:3)</PresentationFormat>
  <Paragraphs>2097</Paragraphs>
  <Slides>103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4</vt:i4>
      </vt:variant>
      <vt:variant>
        <vt:lpstr>Diatitels</vt:lpstr>
      </vt:variant>
      <vt:variant>
        <vt:i4>103</vt:i4>
      </vt:variant>
    </vt:vector>
  </HeadingPairs>
  <TitlesOfParts>
    <vt:vector size="107" baseType="lpstr">
      <vt:lpstr>Huisstijl</vt:lpstr>
      <vt:lpstr>2_Aangepast ontwerp</vt:lpstr>
      <vt:lpstr>1_Aangepast ontwerp</vt:lpstr>
      <vt:lpstr>Aangepast ontwerp</vt:lpstr>
      <vt:lpstr>PowerPoint-presentatie</vt:lpstr>
      <vt:lpstr>Omgevingsanalyse Oudenaarde</vt:lpstr>
      <vt:lpstr>Inhoud</vt:lpstr>
      <vt:lpstr>Opmerkingen vooraf</vt:lpstr>
      <vt:lpstr>Opmerkingen vooraf</vt:lpstr>
      <vt:lpstr>Inhoud</vt:lpstr>
      <vt:lpstr>PowerPoint-presentatie</vt:lpstr>
      <vt:lpstr>PowerPoint-presentatie</vt:lpstr>
      <vt:lpstr>Ontsluiting (verkeer)</vt:lpstr>
      <vt:lpstr>PowerPoint-presentatie</vt:lpstr>
      <vt:lpstr>PowerPoint-presentatie</vt:lpstr>
      <vt:lpstr>Interne verscheidenheid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Besluit situering werkingsgebied</vt:lpstr>
      <vt:lpstr>Inhoud</vt:lpstr>
      <vt:lpstr>Aantal inwoners / bev-dichtheid</vt:lpstr>
      <vt:lpstr>PowerPoint-presentatie</vt:lpstr>
      <vt:lpstr>Evolutie aantal inwoners 2005-2014</vt:lpstr>
      <vt:lpstr>PowerPoint-presentatie</vt:lpstr>
      <vt:lpstr>Prognose totale bevolking 2020 &amp; 2030</vt:lpstr>
      <vt:lpstr>Prognose 0-2-jarigen 2020 &amp; 2030</vt:lpstr>
      <vt:lpstr>Prognose 3-5-jarigen 2020 &amp; 2030</vt:lpstr>
      <vt:lpstr>Prognose 6-11-jarigen 2020 &amp; 2030</vt:lpstr>
      <vt:lpstr>Prognose 12-17-jarigen 2020 &amp; 2030</vt:lpstr>
      <vt:lpstr>Prognoses volwassenen</vt:lpstr>
      <vt:lpstr>Loop v/d bevolking</vt:lpstr>
      <vt:lpstr>Evolutie geboorten en leeftijdsgroepen 0-17 jaar</vt:lpstr>
      <vt:lpstr>Evolutie geboorten en leeftijdsgroepen 0-17 jaar</vt:lpstr>
      <vt:lpstr>Evolutie migraties</vt:lpstr>
      <vt:lpstr>Bevolkingspiramide</vt:lpstr>
      <vt:lpstr>Nieuwkomers (2012)</vt:lpstr>
      <vt:lpstr>Nieuwkomers (2012)</vt:lpstr>
      <vt:lpstr>Nieuwkomers (2012)</vt:lpstr>
      <vt:lpstr>Niet-Belgen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Evolutie aantal gezinnen 2005-2015</vt:lpstr>
      <vt:lpstr>Besluit demografie</vt:lpstr>
      <vt:lpstr>Inhoud</vt:lpstr>
      <vt:lpstr>Sociale huurwoningen</vt:lpstr>
      <vt:lpstr>Gem. verkoopprijs gewone woonhuizen (1993-2013)</vt:lpstr>
      <vt:lpstr>Gem. verkoopprijs appartementen, flats en studio’s (1993-2013)</vt:lpstr>
      <vt:lpstr>Gem. verkoopprijs villa’s, bunga-lows en landhuizen (1993-2013)</vt:lpstr>
      <vt:lpstr>Gem. verkoopprijs van bouwgrond per m²</vt:lpstr>
      <vt:lpstr>PowerPoint-presentatie</vt:lpstr>
      <vt:lpstr>Besluit huisvesting</vt:lpstr>
      <vt:lpstr>Inhoud</vt:lpstr>
      <vt:lpstr>PowerPoint-presentatie</vt:lpstr>
      <vt:lpstr>PowerPoint-presentatie</vt:lpstr>
      <vt:lpstr>PowerPoint-presentatie</vt:lpstr>
      <vt:lpstr>Besluit inkomens</vt:lpstr>
      <vt:lpstr>Inhoud</vt:lpstr>
      <vt:lpstr>Werkloosheidsgraad &amp; werkzaamheidsgraad</vt:lpstr>
      <vt:lpstr>Werkloosheidsgraad</vt:lpstr>
      <vt:lpstr>Werkzaamheidsgraad</vt:lpstr>
      <vt:lpstr>Besluit arbeidsmarkt</vt:lpstr>
      <vt:lpstr>Inhoud</vt:lpstr>
      <vt:lpstr>Kinderen en jongeren in een gezin met een laag inkomen</vt:lpstr>
      <vt:lpstr>PowerPoint-presentatie</vt:lpstr>
      <vt:lpstr>Geboorten in kansarme gezinnen</vt:lpstr>
      <vt:lpstr>PowerPoint-presentatie</vt:lpstr>
      <vt:lpstr>PowerPoint-presentatie</vt:lpstr>
      <vt:lpstr>PowerPoint-presentatie</vt:lpstr>
      <vt:lpstr>PowerPoint-presentatie</vt:lpstr>
      <vt:lpstr>Onderwijs kansarmoede-indicator (OKI)</vt:lpstr>
      <vt:lpstr>PowerPoint-presentatie</vt:lpstr>
      <vt:lpstr>OKI samengevat (1):</vt:lpstr>
      <vt:lpstr>OKI-tabel samengevat (2):</vt:lpstr>
      <vt:lpstr>Jongvolwassen, laaggeschoolde niet-werkende werkzoekenden (nwwz)</vt:lpstr>
      <vt:lpstr>PowerPoint-presentatie</vt:lpstr>
      <vt:lpstr>PowerPoint-presentatie</vt:lpstr>
      <vt:lpstr>PowerPoint-presentatie</vt:lpstr>
      <vt:lpstr>Synthesemaat voor kansarmoede  bij kinderen</vt:lpstr>
      <vt:lpstr>Synthesemaat voor kansarmoede  bij kinderen</vt:lpstr>
      <vt:lpstr>PowerPoint-presentatie</vt:lpstr>
      <vt:lpstr>Huurders</vt:lpstr>
      <vt:lpstr>PowerPoint-presentatie</vt:lpstr>
      <vt:lpstr>PowerPoint-presentatie</vt:lpstr>
      <vt:lpstr>PowerPoint-presentatie</vt:lpstr>
      <vt:lpstr>Kwetsbare gezinssituaties</vt:lpstr>
      <vt:lpstr>PowerPoint-presentatie</vt:lpstr>
      <vt:lpstr>PowerPoint-presentatie</vt:lpstr>
      <vt:lpstr>PowerPoint-presentatie</vt:lpstr>
      <vt:lpstr>PowerPoint-presentatie</vt:lpstr>
      <vt:lpstr>Evolutie aantal éénoudergezinnen (2005-2014)</vt:lpstr>
      <vt:lpstr>PowerPoint-presentatie</vt:lpstr>
      <vt:lpstr>PowerPoint-presentatie</vt:lpstr>
      <vt:lpstr>Besluit (kans)armoede (1)</vt:lpstr>
      <vt:lpstr>Besluit (kans)armoede (2)</vt:lpstr>
      <vt:lpstr>Slotanalyse interne verscheidenheid ifv kwetsbaarheid</vt:lpstr>
      <vt:lpstr>Welke sectoren zijn veel “kwetsbaarder” dan gemiddeld ?</vt:lpstr>
      <vt:lpstr>PowerPoint-presentatie</vt:lpstr>
      <vt:lpstr>PowerPoint-presentatie</vt:lpstr>
      <vt:lpstr>Besluit fijnmazige analyse:</vt:lpstr>
      <vt:lpstr>PowerPoint-presentatie</vt:lpstr>
    </vt:vector>
  </TitlesOfParts>
  <Company>Provincie Oost-Vlaanderen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Pyra Christophe</dc:creator>
  <cp:lastModifiedBy>Unknown</cp:lastModifiedBy>
  <cp:revision>229</cp:revision>
  <dcterms:created xsi:type="dcterms:W3CDTF">2014-12-09T08:59:55Z</dcterms:created>
  <dcterms:modified xsi:type="dcterms:W3CDTF">2015-05-19T15:22:04Z</dcterms:modified>
</cp:coreProperties>
</file>